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8"/>
  </p:handoutMasterIdLst>
  <p:sldIdLst>
    <p:sldId id="304" r:id="rId4"/>
    <p:sldId id="303" r:id="rId5"/>
    <p:sldId id="285" r:id="rId6"/>
    <p:sldId id="263" r:id="rId7"/>
    <p:sldId id="283" r:id="rId8"/>
    <p:sldId id="298" r:id="rId9"/>
    <p:sldId id="290" r:id="rId10"/>
    <p:sldId id="288" r:id="rId11"/>
    <p:sldId id="299" r:id="rId12"/>
    <p:sldId id="300" r:id="rId13"/>
    <p:sldId id="292" r:id="rId14"/>
    <p:sldId id="294" r:id="rId15"/>
    <p:sldId id="287" r:id="rId16"/>
    <p:sldId id="295" r:id="rId17"/>
  </p:sldIdLst>
  <p:sldSz cx="9144000" cy="6858000" type="screen4x3"/>
  <p:notesSz cx="6808788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75" d="100"/>
          <a:sy n="75" d="100"/>
        </p:scale>
        <p:origin x="2670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EECEF2-97C0-4081-9258-72AF0BC364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4AE7E-3845-4306-950D-E2DED192AC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568ADE1-D20C-4A9B-AC85-8F8BA1ADCBAE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B0322-A14E-42D9-BA96-654D5C2327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37A98-E0C1-409D-B4AA-99897E660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2597F6-4DA3-4196-891B-898CAC7231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7C8D-87D0-49D7-808D-5629D837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B413-B56D-4994-A0BF-944EA24EE8CB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09262-6115-4863-BE15-28448973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C9F3-C598-47BB-8751-2E1AC135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D2B1-EE85-40CF-BF41-D950C43543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0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8238-F6CF-49E6-99DB-18C238C7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0534-1E2C-4703-A632-4AB864E18636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E008-67C3-4E77-8827-624D949C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88E28-463B-4630-BD20-539F2DB5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8DEE3-8BF0-4E34-AD85-11C8877A07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2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3DF6-E367-4AD0-B62C-DA66682A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EF7C-BB07-4418-A841-09DA35D86679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7632-F37E-4426-862B-65328B55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5BBE2-E496-4780-959F-8F15BC78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5D1DE-232D-477C-882E-DA49348E30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030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6CD4-1015-49F4-847D-F667B14C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5594-EF35-4130-9EFA-4C32C6C4F666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572F-FD16-43AB-890C-0C320E8B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979D2-2A87-4D0E-B306-E47BC175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2F030-5819-4CB2-9D4A-B85238EC8C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76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E4C0FA-68BC-4099-BC9F-31173186F4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08094B-4887-4EC3-8A04-FA2C585C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9DAA-DD14-41C9-946B-95A3B384FDEB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755696-B663-4697-A4DE-EA33B99F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8B1231-ED02-41A0-B461-C6693DEC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831AD-F755-4B8D-B03B-5DD2E74326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62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9628D-FFE3-4900-9DC2-F2CEF41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27C0-C4B1-42AC-BD1E-E6C20B29DDA2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76CA7-5959-4CCC-AB58-F9AA3D52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768A-657A-479C-80F9-F0668DCE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F2222-82B3-4FF3-AD68-EBD76DABED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398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D543D3-1EE8-44B0-8C1C-56D2A744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DC07-AA62-4369-AAE0-32E2A985AC4C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A23C3B-61B5-4CA3-94A0-9BF8D8B3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D59FB2-8D25-41C3-B31E-5D991FB9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5D1E-25F9-4985-8BBE-ACD19DAF34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75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428F4B-DFF3-4DF1-A130-CD93D3B8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8184-E18A-4BEF-8AA6-CA0BC3593690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7B2021-CDCE-4BEC-9C27-47A4C844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F6DE61-F2FE-44EB-B341-7F72B792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6C0CA-37A0-4BB8-8B4F-5BDE9C8FBF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24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06638F-7393-4644-9904-9B31F23B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4DAC-F6DC-464B-9B40-C41CFF82806D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AF627D-B227-41E8-B9B8-3C6BD2CA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E8974D-84EF-4BD2-A0A3-74AC1D30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E2393-5FED-4E16-8D8E-3E8282D032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6040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E61B1B-57DA-4E70-88CF-E0D70C78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7547-A76B-4E17-9D53-40CE53A248EF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9B1BEE-EC22-4E1D-9E7F-29043252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461223-A8EB-4EFF-9ED9-D451F2C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50E9-66AC-49BD-BFBE-79079ECF4F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8572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 marL="742950" indent="-285750">
              <a:buClr>
                <a:srgbClr val="FFC000"/>
              </a:buClr>
              <a:buFont typeface="Wingdings 2" panose="05020102010507070707" pitchFamily="18" charset="2"/>
              <a:buChar char="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A7980E-2D83-4AFF-AC0D-92778E20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38B7-703F-4A97-9B5A-06C4336A31FA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B27759-C176-45E3-BA0A-1E3BBA07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1E5A9F-DAEF-4DC8-BAF6-D9BA5F48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C2EF3-6834-4414-BF6D-D351E7B893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07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34A67-22F5-45BB-893E-F5187E24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69BF-47B1-43BC-A26A-98C7A605E3EF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B266A-6626-470B-A4CA-BBE58D77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5392-1A75-4643-A930-F26F520E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B6D8-9B1E-49EC-B6A2-9EF2C5C9EA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723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4E12B7-8494-4420-820D-BC7D5638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543A-FA62-499C-A735-99EE5ACEC02D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06E1EE-8ECC-4537-9392-62E6D430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21A33B-4566-4E4B-ABAD-E5B5588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F17A7-7E49-4AAD-ACD4-6247120CF2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8264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6F7D-55B5-4F36-919E-1A9414D3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B632-8C72-480F-874E-05D13022B18C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15BF-FFED-4D0C-9AC5-63317D47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928AA-AF90-49F1-BBE0-8DA328A8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21BCE-0D45-4713-B477-45E16CF005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322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B6FC5-58D4-4200-A850-29E4604C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D424-5B01-4F53-BE59-9031871A0BC3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B5AA-D1A1-479E-B4B1-080C5F87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8C9DA-2CBA-4CE8-BE13-CC8BD049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3E16D-85B3-4A45-860F-94898DDBA5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95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2B88-ACD9-4617-94FD-72708A58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4882-2B96-4F46-BE40-55ECB5697CAB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9B23F-BE81-4062-9EAD-3C9AFCE2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9112D-DDB6-46F5-AC2E-E69B8389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5A60A-1275-44D8-A39E-FA2EA84C0D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982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BD56-06E7-4EB4-9885-82BCF0B4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DE6-562E-44CB-91E7-4D08B5C71305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7980-3CF2-4224-8D9B-0A1CD226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D55A-505B-453C-BD55-5C4CAC23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0219E-2E19-4818-9E1F-489B7973AC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11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DE6E-9EB5-4C6C-8C26-A1B37061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A3C0-DF60-42C1-93C6-D4E234521B50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B42FC-835A-491D-95C5-96C60645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9A62-4721-4E7B-B43E-0C7AAD74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19EC6-FFC3-4468-ADB5-69A2D66A40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6693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E99E83-265C-4096-8936-5775D604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346C-E695-4173-A9C6-48FC9AD0F7A9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4B24A7-699A-433B-A71E-300DBF5F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F0487E-D868-4337-96B0-4BED8CE3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FDD37-5906-484F-9530-DCB52971C8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893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B288A1-B894-4F2A-AE9F-D21770DF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9C12-91D5-4649-9DD8-A4EFD8F1DAD4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A42EBE-9A73-44F8-811A-0ECECCE7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047639-9A3A-4959-905F-C1B78054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E9CC6-EAF3-4A13-BCE1-4E12CE2B4A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4794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6DC203-2311-4288-83BC-376786C1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D20D-3CE7-4344-AAE0-7EB4F9292082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52C271-F06E-434D-A7A2-FCD2120B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BEF0FB-539B-463E-B449-E872574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A75F3-A839-4026-8B46-90945E8EB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8778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21B495-0A3C-45DA-870D-E884843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6D22-596F-43ED-8F7F-AE484D1ABAB9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EDC86C-7474-4353-9EBA-79666A4B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3E4957-5C04-4C4B-B292-75F3E1CD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1596-C32E-48DA-95FD-5E48A98177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176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96F1F-9CFD-44BA-B815-D81145CF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E464-66B5-40F9-859B-4FEF7F323205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ECDC8-2100-4C20-990F-09EB832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199F4-6A87-4675-98EE-49946F57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D5F66-4CBD-48CE-9BF3-E07A9752A9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9388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81B4E5-4C73-4FE9-B537-87227D45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064F-FBE5-408A-8512-78085780FBDB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187E38-346B-472A-8A0C-97109DA1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2A89C1-8AFE-4C6B-96BA-D339DB33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101AB-58F0-46CF-B840-97D06B6128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605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2CA7D6-ECE0-4126-B68C-7458420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BB81-35B7-4928-996B-7D3A9B938D56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02B2AE-D9C3-435B-8662-07C1A535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36988-0957-4B7C-A20F-75161806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2172F-A654-41A2-A000-3229CC7AB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412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2CD81-7C00-4B62-9103-A510AC28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F6B0-2B26-4CB8-8C1B-0540A288501A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CAB61-FC1D-4DDD-9307-D2E64A1D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7B0D-A57E-4AFF-854F-4419715D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AA74F-F5BA-479E-972B-BF28618CC2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3553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05A4A-0793-405A-A859-7BD1107F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1DDA-9021-49C4-8727-3DEE61A91EB0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C3491-9D77-440E-ACE3-AF833159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71FC7-208C-402B-BEF3-2CF3878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B8C6F-3AE6-475C-BA5A-119FD1D119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3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CEBC17-A662-4CB5-94C1-FAC94408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8FC9-FDE4-4E33-8368-16BCE0536F92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B512A9-2DF4-4BFF-8A72-98A25C39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2A12A3-794B-4D63-B017-22C4F89D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75313-F7B8-4E62-9882-E56A1C8A31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7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6C6B24-9EC0-47BF-86EB-2C10BD34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104C-0AA8-4578-A514-6D401A61EA1C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E08027-72C8-4961-AD71-436C7B0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23B83D-91B1-4EE7-B55C-4A992C46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8E52-5030-4338-9A91-7E25C451B5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822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DFC2F2-408D-4E04-A664-B1D2952E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9E56-569A-4BEA-8F3C-D9F720FA2227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F0FBCD-A928-4F38-AE0F-B1E74C19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F78505-1FE7-4D29-82C6-13736095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E8CF5-5BE0-4E01-928B-A7F6FFB2A8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39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9CE320-D0E4-4728-9586-21D774FC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0A21-8E92-4BE9-870F-AF7162733326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8A8502-CC51-44C1-B62B-4E94D064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6CBBAF-B484-43A7-8A86-A12614B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D73A-21A8-41DC-AEDE-2B296546D4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700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229D9E-8DEB-4AAE-B4A5-4C62908E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4F8A-1006-42F6-BD32-DCAD8F20EFBD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8255C5-3422-4CAB-A0D5-F3AB8684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FC4A66-C764-4094-896B-AD0C0E7C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D7FE0-8799-4574-89B9-0C81E644F7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7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76F38C-43AA-48A5-881C-B38365A6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89F7-761B-4EEB-820A-AF74ABC6E1AF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2CD755-1BF0-45B9-9E8D-9035EB04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420A3E-E4AA-45CF-BDDA-7403015F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518D-3EAE-44EE-B0A7-5D95341A4E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412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BEA812-C02A-4A33-B4B2-13026A1BB5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159F23-FD9D-4DC7-878A-53714FAF62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7253-D30B-4B4D-8DB5-E94FB3BD6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D8169-5D36-4A66-A6F8-CB1C16CF991E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74A26-BFD6-4B1E-B4A3-FE213F94B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0729-E874-4517-9E9C-0F3DE3169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0F396B-AAFA-4027-B9FE-174BFA398A5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4">
            <a:extLst>
              <a:ext uri="{FF2B5EF4-FFF2-40B4-BE49-F238E27FC236}">
                <a16:creationId xmlns:a16="http://schemas.microsoft.com/office/drawing/2014/main" id="{0A0C973B-7CA3-4B87-9875-CD93B3461F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588"/>
            <a:ext cx="9144000" cy="685958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AE63C78-ACA0-4116-B5DB-DB0AE906B9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46786C4-C8B6-45CE-A55E-C8EFEF710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5B646-0FFC-4B98-B144-B7E916BA8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83883-9ED0-425C-AFB3-AD0983DA80F9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15D6-8AD7-46EA-A7E9-F5724FB3E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7B6E-93F1-44FF-AF4D-4229DBFC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0F37E26-A33D-4A77-8CC8-9E86C0DAC501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055" name="Picture 4">
            <a:extLst>
              <a:ext uri="{FF2B5EF4-FFF2-40B4-BE49-F238E27FC236}">
                <a16:creationId xmlns:a16="http://schemas.microsoft.com/office/drawing/2014/main" id="{4ED0047E-0162-4066-BB7A-CBC2277E3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588"/>
            <a:ext cx="9144000" cy="685958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25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ADF4C64-A4DC-4695-913A-CADC077580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25945E7-DD74-4B07-8666-33517BE6E5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62999-7A6A-41BA-93BB-F65D92F00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ED62E1-4858-46EF-87F1-D05F31654655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A14A-1AE4-4003-BB22-C4A2E8592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DF6F8-2926-4ADD-9D8B-1811336F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C0662E-68D6-4BA5-9F6E-77DF24AC6F4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ternational-partnerships/funding/looking-for-funding_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TPA-SUPPORT-SERVICES@ec.europa.eu" TargetMode="External"/><Relationship Id="rId2" Type="http://schemas.openxmlformats.org/officeDocument/2006/relationships/hyperlink" Target="https://wikis.ec.europa.eu/display/ExactExternalWiki/e-Calls+PADOR#eCallsPADOR-NewUs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196752"/>
            <a:ext cx="858202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D0DC208A-FFF8-4599-9BC6-E184292B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CA7494D3-5EC3-4780-B30B-8A886F21F2A2}"/>
              </a:ext>
            </a:extLst>
          </p:cNvPr>
          <p:cNvGrpSpPr>
            <a:grpSpLocks/>
          </p:cNvGrpSpPr>
          <p:nvPr/>
        </p:nvGrpSpPr>
        <p:grpSpPr bwMode="auto">
          <a:xfrm>
            <a:off x="0" y="908050"/>
            <a:ext cx="8647113" cy="5840413"/>
            <a:chOff x="0" y="908720"/>
            <a:chExt cx="8646506" cy="5839743"/>
          </a:xfrm>
        </p:grpSpPr>
        <p:pic>
          <p:nvPicPr>
            <p:cNvPr id="15365" name="Picture 2">
              <a:extLst>
                <a:ext uri="{FF2B5EF4-FFF2-40B4-BE49-F238E27FC236}">
                  <a16:creationId xmlns:a16="http://schemas.microsoft.com/office/drawing/2014/main" id="{51B9F275-6A75-43E7-BE9E-487C5F621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720"/>
              <a:ext cx="8646506" cy="5839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3">
              <a:extLst>
                <a:ext uri="{FF2B5EF4-FFF2-40B4-BE49-F238E27FC236}">
                  <a16:creationId xmlns:a16="http://schemas.microsoft.com/office/drawing/2014/main" id="{9DE91957-C686-42AE-93D3-021B65EA2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700807"/>
              <a:ext cx="1875338" cy="124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7">
            <a:extLst>
              <a:ext uri="{FF2B5EF4-FFF2-40B4-BE49-F238E27FC236}">
                <a16:creationId xmlns:a16="http://schemas.microsoft.com/office/drawing/2014/main" id="{9E97FD25-0E8B-45BC-8C32-1E63E44B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8988"/>
            <a:ext cx="84248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BD06287-3837-412E-A1F0-FF39099A5072}"/>
              </a:ext>
            </a:extLst>
          </p:cNvPr>
          <p:cNvSpPr txBox="1">
            <a:spLocks/>
          </p:cNvSpPr>
          <p:nvPr/>
        </p:nvSpPr>
        <p:spPr bwMode="auto">
          <a:xfrm>
            <a:off x="563563" y="2420938"/>
            <a:ext cx="82296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900" b="1"/>
              <a:t>Pestaña de Lista de Usuarios: </a:t>
            </a:r>
            <a:r>
              <a:rPr lang="es-ES" altLang="en-US" sz="2900"/>
              <a:t>Habilitación de permisos a personal de la organización para tener acceso a las solicitudes sometidas y para qué etapa.</a:t>
            </a:r>
          </a:p>
          <a:p>
            <a:r>
              <a:rPr lang="es-ES" altLang="en-US" sz="2900"/>
              <a:t>Nota: Deben haber al menos dos personas habilitadas para la opción "firma"</a:t>
            </a:r>
          </a:p>
          <a:p>
            <a:endParaRPr lang="en-GB" altLang="en-US" sz="2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D6298027-73DE-4BF2-9BF8-E72554B7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22375"/>
            <a:ext cx="88931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F110F812-F699-4C98-8DE0-C622012B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02013"/>
            <a:ext cx="373062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3F0DDD1-AA17-4409-9241-5C6F7D2B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2276475"/>
            <a:ext cx="8229600" cy="1728788"/>
          </a:xfrm>
        </p:spPr>
        <p:txBody>
          <a:bodyPr/>
          <a:lstStyle/>
          <a:p>
            <a:pPr algn="just"/>
            <a:r>
              <a:rPr lang="es-ES" altLang="en-US" sz="2900" b="1"/>
              <a:t>Pestaña de Firma</a:t>
            </a:r>
            <a:r>
              <a:rPr lang="es-ES" altLang="en-US" sz="2900"/>
              <a:t>: Con la firma se da la conformidad de la veracidad y vigencia de la documentación cargada.</a:t>
            </a:r>
            <a:endParaRPr lang="en-GB" altLang="en-US" sz="2900"/>
          </a:p>
        </p:txBody>
      </p:sp>
      <p:pic>
        <p:nvPicPr>
          <p:cNvPr id="18435" name="Picture 2" descr="\\DELBOLLPB.delegations.cec.eu.int\LPB\HOME\calzanu\Desktop\pador-logotype-1.png">
            <a:extLst>
              <a:ext uri="{FF2B5EF4-FFF2-40B4-BE49-F238E27FC236}">
                <a16:creationId xmlns:a16="http://schemas.microsoft.com/office/drawing/2014/main" id="{53449B00-E824-44D3-B487-8802FE63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72256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2F77BA6C-E0E3-4331-B21B-A78AE1CC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5175"/>
            <a:ext cx="87487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>
            <a:extLst>
              <a:ext uri="{FF2B5EF4-FFF2-40B4-BE49-F238E27FC236}">
                <a16:creationId xmlns:a16="http://schemas.microsoft.com/office/drawing/2014/main" id="{CCEA1BCE-E354-42B8-8D13-86D28A4D5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16563"/>
            <a:ext cx="871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n-US" sz="1600" b="1">
                <a:solidFill>
                  <a:srgbClr val="FF0000"/>
                </a:solidFill>
              </a:rPr>
              <a:t>Nota: El comité solo tendrá acceso a la última versión firmada de su perfil a la fecha de la evaluación.</a:t>
            </a:r>
            <a:endParaRPr lang="en-GB" alt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77539"/>
            <a:ext cx="8136903" cy="4407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7332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ec.europa.eu/international-partnerships/funding/looking-for-funding_en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43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26AF6E8-B954-4245-89FC-6049829E9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13100"/>
            <a:ext cx="8280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s-ES" altLang="en-US" sz="1800"/>
              <a:t>No están ligados a un proyecto o  propuesta en particular, y son utilizados por la Comisión Europea para evaluar la capacidad operativa y financiera de una organización así como para comprobar la elegibilidad de la organización que participa en la convocatoria de propuestas.</a:t>
            </a:r>
          </a:p>
          <a:p>
            <a:endParaRPr lang="es-E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/>
              <a:t>PADOR facilita el proceso de presentación para las organizaciones, siendo que no están obligadas a re-envíar información cada vez que participan en una convocatoria. Simplemente indican  su número de identificación denominada EuropeAid ID (Número de PADOR), en su formulario de aplicación.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>
                <a:solidFill>
                  <a:srgbClr val="FF0000"/>
                </a:solidFill>
              </a:rPr>
              <a:t>No espere al último minuto, inicie ya.</a:t>
            </a:r>
          </a:p>
        </p:txBody>
      </p:sp>
      <p:pic>
        <p:nvPicPr>
          <p:cNvPr id="7171" name="Picture 2" descr="\\DELBOLLPB.delegations.cec.eu.int\LPB\HOME\calzanu\Desktop\pador-logotype-1.png">
            <a:extLst>
              <a:ext uri="{FF2B5EF4-FFF2-40B4-BE49-F238E27FC236}">
                <a16:creationId xmlns:a16="http://schemas.microsoft.com/office/drawing/2014/main" id="{C4821484-2F92-4740-A5A1-B774AB23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5715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>
            <a:extLst>
              <a:ext uri="{FF2B5EF4-FFF2-40B4-BE49-F238E27FC236}">
                <a16:creationId xmlns:a16="http://schemas.microsoft.com/office/drawing/2014/main" id="{19D008AD-784F-41B1-9A78-708ABD3C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65400"/>
            <a:ext cx="3167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/>
              <a:t>Base de datos en línea</a:t>
            </a:r>
            <a:endParaRPr lang="en-GB" altLang="en-US" sz="1800"/>
          </a:p>
        </p:txBody>
      </p:sp>
      <p:sp>
        <p:nvSpPr>
          <p:cNvPr id="7173" name="TextBox 3">
            <a:extLst>
              <a:ext uri="{FF2B5EF4-FFF2-40B4-BE49-F238E27FC236}">
                <a16:creationId xmlns:a16="http://schemas.microsoft.com/office/drawing/2014/main" id="{07C41F87-4D4B-400B-8581-0F5AB06A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420938"/>
            <a:ext cx="3706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/>
              <a:t>organizaciones registran y </a:t>
            </a:r>
            <a:r>
              <a:rPr lang="en-GB" altLang="en-US" sz="1800"/>
              <a:t>actualizan regularmente sus datos (institución)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F13C315-53EA-49C8-8F1E-E07DF57E1931}"/>
              </a:ext>
            </a:extLst>
          </p:cNvPr>
          <p:cNvSpPr/>
          <p:nvPr/>
        </p:nvSpPr>
        <p:spPr>
          <a:xfrm>
            <a:off x="3203575" y="2636838"/>
            <a:ext cx="936625" cy="29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C538-D1BB-46E4-9343-C9712098C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1600" dirty="0">
                <a:solidFill>
                  <a:srgbClr val="002060"/>
                </a:solidFill>
              </a:rPr>
              <a:t>Más información</a:t>
            </a:r>
            <a:r>
              <a:rPr lang="es-ES" sz="1600" dirty="0" smtClean="0">
                <a:solidFill>
                  <a:srgbClr val="002060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sz="16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s-ES" sz="1600" dirty="0" smtClean="0">
                <a:solidFill>
                  <a:srgbClr val="002060"/>
                </a:solidFill>
                <a:hlinkClick r:id="rId2"/>
              </a:rPr>
              <a:t>wikis.ec.europa.eu/display/ExactExternalWiki/e-Calls+PADOR#eCallsPADOR-NewUser</a:t>
            </a:r>
            <a:endParaRPr lang="es-ES" sz="16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s-ES" sz="1600" dirty="0" smtClean="0">
              <a:solidFill>
                <a:srgbClr val="00206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sz="1600" dirty="0" err="1" smtClean="0">
                <a:solidFill>
                  <a:srgbClr val="002060"/>
                </a:solidFill>
              </a:rPr>
              <a:t>Pador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>
                <a:solidFill>
                  <a:srgbClr val="002060"/>
                </a:solidFill>
              </a:rPr>
              <a:t>Manual para solicitantes</a:t>
            </a:r>
          </a:p>
          <a:p>
            <a:pPr marL="730250" lvl="1" eaLnBrk="1" fontAlgn="auto" hangingPunct="1">
              <a:spcAft>
                <a:spcPts val="0"/>
              </a:spcAft>
              <a:tabLst>
                <a:tab pos="709613" algn="l"/>
              </a:tabLst>
              <a:defRPr/>
            </a:pPr>
            <a:r>
              <a:rPr lang="es-ES" sz="1600" dirty="0">
                <a:solidFill>
                  <a:srgbClr val="002060"/>
                </a:solidFill>
              </a:rPr>
              <a:t>Videos </a:t>
            </a:r>
            <a:r>
              <a:rPr lang="es-ES" sz="1600" dirty="0" smtClean="0">
                <a:solidFill>
                  <a:srgbClr val="002060"/>
                </a:solidFill>
              </a:rPr>
              <a:t>tutoriales (e-</a:t>
            </a:r>
            <a:r>
              <a:rPr lang="es-ES" sz="1600" dirty="0" err="1" smtClean="0">
                <a:solidFill>
                  <a:srgbClr val="002060"/>
                </a:solidFill>
              </a:rPr>
              <a:t>learning</a:t>
            </a:r>
            <a:r>
              <a:rPr lang="es-ES" sz="1600" dirty="0" smtClean="0">
                <a:solidFill>
                  <a:srgbClr val="002060"/>
                </a:solidFill>
              </a:rPr>
              <a:t>) </a:t>
            </a:r>
            <a:r>
              <a:rPr lang="es-ES" sz="1600" b="1" dirty="0" smtClean="0">
                <a:solidFill>
                  <a:srgbClr val="002060"/>
                </a:solidFill>
              </a:rPr>
              <a:t> </a:t>
            </a:r>
            <a:r>
              <a:rPr lang="es-ES" sz="1600" dirty="0">
                <a:solidFill>
                  <a:srgbClr val="002060"/>
                </a:solidFill>
              </a:rPr>
              <a:t>para Navegación e Inicio de Sesión, Pestaña Perfil, Datos Financieros, Lista de Usuarios, Firmas y Contratos.</a:t>
            </a:r>
          </a:p>
          <a:p>
            <a:pPr marL="719138" lvl="1" indent="-274638" eaLnBrk="1" fontAlgn="auto" hangingPunct="1">
              <a:spcAft>
                <a:spcPts val="0"/>
              </a:spcAft>
              <a:tabLst>
                <a:tab pos="719138" algn="l"/>
              </a:tabLst>
              <a:defRPr/>
            </a:pPr>
            <a:r>
              <a:rPr lang="es-ES" sz="1600" dirty="0" err="1">
                <a:solidFill>
                  <a:srgbClr val="002060"/>
                </a:solidFill>
              </a:rPr>
              <a:t>Helpdesk</a:t>
            </a:r>
            <a:r>
              <a:rPr lang="es-ES" sz="1600" dirty="0" smtClean="0">
                <a:solidFill>
                  <a:srgbClr val="002060"/>
                </a:solidFill>
              </a:rPr>
              <a:t>:</a:t>
            </a:r>
            <a:endParaRPr lang="en-GB" sz="1600" dirty="0">
              <a:solidFill>
                <a:srgbClr val="002060"/>
              </a:solidFill>
            </a:endParaRPr>
          </a:p>
          <a:p>
            <a:pPr marL="719138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19138" algn="l"/>
              </a:tabLst>
              <a:defRPr/>
            </a:pPr>
            <a:endParaRPr lang="es-ES_tradnl" sz="1600" dirty="0">
              <a:solidFill>
                <a:srgbClr val="002060"/>
              </a:solidFill>
            </a:endParaRPr>
          </a:p>
          <a:p>
            <a:pPr marL="719138" lvl="1" indent="0" eaLnBrk="1" fontAlgn="auto" hangingPunct="1">
              <a:spcAft>
                <a:spcPts val="0"/>
              </a:spcAft>
              <a:buNone/>
              <a:tabLst>
                <a:tab pos="719138" algn="l"/>
              </a:tabLst>
              <a:defRPr/>
            </a:pPr>
            <a:r>
              <a:rPr lang="en-GB" sz="1600" b="1" dirty="0" err="1">
                <a:solidFill>
                  <a:srgbClr val="00B050"/>
                </a:solidFill>
              </a:rPr>
              <a:t>Preguntas</a:t>
            </a:r>
            <a:r>
              <a:rPr lang="en-GB" sz="1600" b="1" dirty="0">
                <a:solidFill>
                  <a:srgbClr val="00B050"/>
                </a:solidFill>
              </a:rPr>
              <a:t> </a:t>
            </a:r>
            <a:r>
              <a:rPr lang="en-GB" sz="1600" b="1" dirty="0" err="1" smtClean="0">
                <a:solidFill>
                  <a:srgbClr val="00B050"/>
                </a:solidFill>
              </a:rPr>
              <a:t>técnicas</a:t>
            </a:r>
            <a:r>
              <a:rPr lang="en-GB" sz="1600" b="1" dirty="0" smtClean="0">
                <a:solidFill>
                  <a:srgbClr val="00B050"/>
                </a:solidFill>
              </a:rPr>
              <a:t>, </a:t>
            </a:r>
            <a:r>
              <a:rPr lang="en-GB" sz="1600" b="1" dirty="0" err="1" smtClean="0">
                <a:solidFill>
                  <a:srgbClr val="00B050"/>
                </a:solidFill>
              </a:rPr>
              <a:t>problemas</a:t>
            </a:r>
            <a:r>
              <a:rPr lang="en-GB" sz="1600" b="1" dirty="0" smtClean="0">
                <a:solidFill>
                  <a:srgbClr val="00B050"/>
                </a:solidFill>
              </a:rPr>
              <a:t> de </a:t>
            </a:r>
            <a:r>
              <a:rPr lang="en-GB" sz="1600" b="1" dirty="0" err="1" smtClean="0">
                <a:solidFill>
                  <a:srgbClr val="00B050"/>
                </a:solidFill>
              </a:rPr>
              <a:t>registros</a:t>
            </a:r>
            <a:r>
              <a:rPr lang="en-GB" sz="1600" b="1" dirty="0">
                <a:solidFill>
                  <a:srgbClr val="00B050"/>
                </a:solidFill>
              </a:rPr>
              <a:t>: </a:t>
            </a:r>
            <a:r>
              <a:rPr lang="en-GB" sz="1600" b="1" dirty="0" smtClean="0">
                <a:solidFill>
                  <a:srgbClr val="00B050"/>
                </a:solidFill>
                <a:hlinkClick r:id="rId3"/>
              </a:rPr>
              <a:t>INTPA-SUPPORT-SERVICES@ec.europa.eu</a:t>
            </a:r>
            <a:r>
              <a:rPr lang="en-GB" sz="1600" b="1" dirty="0">
                <a:solidFill>
                  <a:srgbClr val="00B050"/>
                </a:solidFill>
              </a:rPr>
              <a:t> </a:t>
            </a:r>
            <a:r>
              <a:rPr lang="en-GB" sz="1600" b="1" dirty="0" err="1" smtClean="0">
                <a:solidFill>
                  <a:srgbClr val="00B050"/>
                </a:solidFill>
              </a:rPr>
              <a:t>tomar</a:t>
            </a:r>
            <a:r>
              <a:rPr lang="en-GB" sz="1600" b="1" dirty="0" smtClean="0">
                <a:solidFill>
                  <a:srgbClr val="00B050"/>
                </a:solidFill>
              </a:rPr>
              <a:t> </a:t>
            </a:r>
            <a:r>
              <a:rPr lang="en-GB" sz="1600" b="1" dirty="0">
                <a:solidFill>
                  <a:srgbClr val="00B050"/>
                </a:solidFill>
              </a:rPr>
              <a:t>en </a:t>
            </a:r>
            <a:r>
              <a:rPr lang="en-GB" sz="1600" b="1" dirty="0" err="1">
                <a:solidFill>
                  <a:srgbClr val="00B050"/>
                </a:solidFill>
              </a:rPr>
              <a:t>cuenta</a:t>
            </a:r>
            <a:r>
              <a:rPr lang="en-GB" sz="1600" b="1" dirty="0">
                <a:solidFill>
                  <a:srgbClr val="00B050"/>
                </a:solidFill>
              </a:rPr>
              <a:t> hora </a:t>
            </a:r>
            <a:r>
              <a:rPr lang="en-GB" sz="1600" b="1" dirty="0" err="1">
                <a:solidFill>
                  <a:srgbClr val="00B050"/>
                </a:solidFill>
              </a:rPr>
              <a:t>Bruselas</a:t>
            </a:r>
            <a:r>
              <a:rPr lang="en-GB" sz="1600" b="1" dirty="0">
                <a:solidFill>
                  <a:srgbClr val="00B050"/>
                </a:solidFill>
              </a:rPr>
              <a:t>.</a:t>
            </a:r>
          </a:p>
          <a:p>
            <a:pPr marL="719138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19138" algn="l"/>
              </a:tabLst>
              <a:defRPr/>
            </a:pP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9219" name="Picture 2" descr="\\DELBOLLPB.delegations.cec.eu.int\LPB\HOME\calzanu\Desktop\pador-logotype-1.png">
            <a:extLst>
              <a:ext uri="{FF2B5EF4-FFF2-40B4-BE49-F238E27FC236}">
                <a16:creationId xmlns:a16="http://schemas.microsoft.com/office/drawing/2014/main" id="{A91F1E6D-FAAB-4473-9B72-20CDA40E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5715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59E2-EA77-46E7-BF75-E1082517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6792"/>
            <a:ext cx="8229600" cy="530120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" sz="2200" b="1" dirty="0"/>
              <a:t>Pestaña de Perfil</a:t>
            </a:r>
            <a:r>
              <a:rPr lang="es-ES" sz="2200" dirty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200" dirty="0"/>
              <a:t>Ficha de Entidad Legal (LEF),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200" dirty="0" smtClean="0"/>
              <a:t>Estatutos </a:t>
            </a:r>
            <a:r>
              <a:rPr lang="es-ES" sz="2200" dirty="0"/>
              <a:t>de </a:t>
            </a:r>
            <a:r>
              <a:rPr lang="es-ES" sz="2200" dirty="0" smtClean="0"/>
              <a:t>creación y funcionamiento de la </a:t>
            </a:r>
            <a:r>
              <a:rPr lang="es-ES" sz="2200" dirty="0"/>
              <a:t>organización,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200" dirty="0" smtClean="0"/>
              <a:t>Número </a:t>
            </a:r>
            <a:r>
              <a:rPr lang="es-ES" sz="2200" dirty="0"/>
              <a:t>de </a:t>
            </a:r>
            <a:r>
              <a:rPr lang="es-ES" sz="2200" dirty="0" smtClean="0"/>
              <a:t>Identificación Tributaria (NIT)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200" dirty="0" smtClean="0"/>
              <a:t>	*Persona Jurídica,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200" dirty="0" smtClean="0"/>
              <a:t>	*Registro de identificación fiscal (RIF) y 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200" dirty="0"/>
              <a:t>	*Poder </a:t>
            </a:r>
            <a:r>
              <a:rPr lang="es-ES" sz="2200" dirty="0" smtClean="0"/>
              <a:t>del </a:t>
            </a:r>
            <a:r>
              <a:rPr lang="es-ES" sz="2200" dirty="0"/>
              <a:t>representante legal.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200" dirty="0"/>
              <a:t>* Se recomienda que estos documentos (*) estén adjuntos al documento del numeral 2.</a:t>
            </a:r>
          </a:p>
          <a:p>
            <a:pPr marL="0" indent="0">
              <a:buNone/>
              <a:defRPr/>
            </a:pPr>
            <a:r>
              <a:rPr lang="pt-PT" sz="2200" dirty="0" smtClean="0">
                <a:solidFill>
                  <a:srgbClr val="FF0000"/>
                </a:solidFill>
              </a:rPr>
              <a:t>RECOMENDACION: Para el correo de contacto, se sugiere poner a una dirección frecuentemente consultada de la organizacion y no un email personal, ya que toda la comunicación se hace por cartas electrónicas a la dirección informada.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10243" name="Picture 2" descr="\\DELBOLLPB.delegations.cec.eu.int\LPB\HOME\calzanu\Desktop\pador-logotype-1.png">
            <a:extLst>
              <a:ext uri="{FF2B5EF4-FFF2-40B4-BE49-F238E27FC236}">
                <a16:creationId xmlns:a16="http://schemas.microsoft.com/office/drawing/2014/main" id="{1AF20A2D-5866-4A4B-97D9-A5548440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72256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8BBB94-A050-47DD-9582-7C7F48E4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476250"/>
            <a:ext cx="68294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6D7E0722-9376-4B88-9B0F-C3860A6AD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04813"/>
            <a:ext cx="76866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3C60839E-13C5-49B7-B636-4171FACE473B}"/>
              </a:ext>
            </a:extLst>
          </p:cNvPr>
          <p:cNvSpPr txBox="1">
            <a:spLocks/>
          </p:cNvSpPr>
          <p:nvPr/>
        </p:nvSpPr>
        <p:spPr bwMode="auto">
          <a:xfrm>
            <a:off x="609600" y="27813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900" b="1"/>
              <a:t>Pestaña de Datos financieros</a:t>
            </a:r>
            <a:r>
              <a:rPr lang="es-ES" altLang="en-US" sz="2900"/>
              <a:t>: Reportes financieros por años, Ficha de identidad Financiera (FIF), Informes de auditoria. </a:t>
            </a:r>
          </a:p>
          <a:p>
            <a:endParaRPr lang="en-GB" altLang="en-US"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80E08CAF-7EB6-4884-8F03-FA7E4B2B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2"/>
          <a:stretch>
            <a:fillRect/>
          </a:stretch>
        </p:blipFill>
        <p:spPr bwMode="auto">
          <a:xfrm>
            <a:off x="384175" y="1844675"/>
            <a:ext cx="83153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379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 2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151-790</dc:title>
  <dc:creator>CALZADA Nuria (EEAS-LA PAZ)</dc:creator>
  <cp:lastModifiedBy>ANGULO Ginette (EEAS-CARACAS)</cp:lastModifiedBy>
  <cp:revision>83</cp:revision>
  <cp:lastPrinted>2017-03-31T17:43:32Z</cp:lastPrinted>
  <dcterms:created xsi:type="dcterms:W3CDTF">2016-04-18T13:36:06Z</dcterms:created>
  <dcterms:modified xsi:type="dcterms:W3CDTF">2022-04-07T20:18:22Z</dcterms:modified>
</cp:coreProperties>
</file>