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0"/>
  </p:notesMasterIdLst>
  <p:handoutMasterIdLst>
    <p:handoutMasterId r:id="rId11"/>
  </p:handoutMasterIdLst>
  <p:sldIdLst>
    <p:sldId id="256" r:id="rId3"/>
    <p:sldId id="392" r:id="rId4"/>
    <p:sldId id="338" r:id="rId5"/>
    <p:sldId id="381" r:id="rId6"/>
    <p:sldId id="382" r:id="rId7"/>
    <p:sldId id="384" r:id="rId8"/>
    <p:sldId id="385" r:id="rId9"/>
  </p:sldIdLst>
  <p:sldSz cx="9144000" cy="6858000" type="screen4x3"/>
  <p:notesSz cx="6808788" cy="99409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262AA"/>
    <a:srgbClr val="993366"/>
    <a:srgbClr val="10539C"/>
    <a:srgbClr val="0066CC"/>
    <a:srgbClr val="33CC33"/>
    <a:srgbClr val="CCFF99"/>
    <a:srgbClr val="1264AE"/>
    <a:srgbClr val="003399"/>
    <a:srgbClr val="23468D"/>
    <a:srgbClr val="102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88351" autoAdjust="0"/>
  </p:normalViewPr>
  <p:slideViewPr>
    <p:cSldViewPr>
      <p:cViewPr varScale="1">
        <p:scale>
          <a:sx n="65" d="100"/>
          <a:sy n="65" d="100"/>
        </p:scale>
        <p:origin x="942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965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49575" cy="496888"/>
          </a:xfrm>
          <a:prstGeom prst="rect">
            <a:avLst/>
          </a:prstGeom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E39248F3-DD5D-4578-8006-3B1691FBA506}" type="datetimeFigureOut">
              <a:rPr lang="en-GB" altLang="pt-BR"/>
              <a:pPr>
                <a:defRPr/>
              </a:pPr>
              <a:t>07/04/2022</a:t>
            </a:fld>
            <a:endParaRPr lang="en-GB" alt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49575" cy="496888"/>
          </a:xfrm>
          <a:prstGeom prst="rect">
            <a:avLst/>
          </a:prstGeom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2450"/>
            <a:ext cx="2949575" cy="496888"/>
          </a:xfrm>
          <a:prstGeom prst="rect">
            <a:avLst/>
          </a:prstGeom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BC4E068-77BB-48A0-898A-95B1C4D6E4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1"/>
          <p:cNvSpPr>
            <a:spLocks noChangeArrowheads="1"/>
          </p:cNvSpPr>
          <p:nvPr/>
        </p:nvSpPr>
        <p:spPr bwMode="auto">
          <a:xfrm>
            <a:off x="0" y="0"/>
            <a:ext cx="6808788" cy="99409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4813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8875" cy="372586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1038" y="4721225"/>
            <a:ext cx="5446712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9" tIns="46085" rIns="92169" bIns="4608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9" tIns="46085" rIns="92169" bIns="460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FD6DE36-5ABD-45C5-A32C-55BB840634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fld id="{0D574ACF-7837-4DB3-A533-33CE03D98B47}" type="slidenum">
              <a:rPr lang="en-GB" altLang="en-US" sz="2400" smtClean="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1</a:t>
            </a:fld>
            <a:endParaRPr lang="en-GB" altLang="en-US" sz="2400" smtClean="0">
              <a:latin typeface="Arial" panose="020B0604020202020204" pitchFamily="34" charset="0"/>
            </a:endParaRPr>
          </a:p>
        </p:txBody>
      </p:sp>
      <p:sp>
        <p:nvSpPr>
          <p:cNvPr id="81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1225"/>
            <a:ext cx="5448300" cy="44751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45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ts val="45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9157" name="Text Box 3"/>
          <p:cNvSpPr txBox="1">
            <a:spLocks noChangeArrowheads="1"/>
          </p:cNvSpPr>
          <p:nvPr/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169" tIns="46085" rIns="92169" bIns="46085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  <a:defRPr/>
            </a:pPr>
            <a:fld id="{DF141250-9D4B-4B27-87A3-0E8344DB4750}" type="slidenum"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1</a:t>
            </a:fld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86589-DB1F-4A70-A1AC-14DF8CDDBE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415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7CB7B-2FA4-40D2-A9F7-B4A7CDBAFF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48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3525" y="1339850"/>
            <a:ext cx="2071688" cy="4679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5837" cy="4679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CDA50-613A-46DF-BDA7-3286B21D02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48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D9445-F328-4312-8514-F897A6A3DC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0882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1C3C0-4513-4317-806C-FEBD103538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9448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537F4-3279-45F5-BEA6-0293D0C28F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5497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7013" cy="352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2492375"/>
            <a:ext cx="4038600" cy="352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8FCA8-78FF-43BF-8841-62667EF226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4148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02B96-AC22-4524-A0D0-E65608342B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9317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21A90-DB5C-49D9-8E4C-11B8DCF61F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0977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95AB4-513A-4264-A00F-D55EDC16E4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1162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5C5C-3846-41C0-911D-272D44755A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281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00A76-603D-4E46-8873-C39350362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503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58B5C-9FD6-45E7-A0E0-B27F15CA1B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64681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3A3CF-41BB-45AD-952F-EA16E7E76C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78220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3525" y="1339850"/>
            <a:ext cx="2071688" cy="4679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5837" cy="4679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B6995-7369-4E7D-8EBE-01F8B6C53D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783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E8A8E-FD26-435F-9D2F-13B889CB52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196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7013" cy="352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2492375"/>
            <a:ext cx="4038600" cy="352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4F2DA-7104-4ED5-9B5B-8EFC89BC37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140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3669E-37B2-4EDF-A618-F665DBF22A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39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46C2D-7FF4-4F10-8BF2-DB79B4EE83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437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019ED-4880-4303-B7E8-233947ADC2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756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4A38C-5B2E-409B-A12B-E5FC61B5F2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6683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8C8A1-22BD-4435-A369-8601F625B9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005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8012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8013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F5494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42ED8B5-25E4-4F3A-B77E-C4EE8EC0C2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 w="9360" cap="sq">
            <a:solidFill>
              <a:srgbClr val="0F549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360" cap="sq">
            <a:solidFill>
              <a:srgbClr val="133176"/>
            </a:solidFill>
            <a:miter lim="800000"/>
            <a:headEnd/>
            <a:tailEnd/>
          </a:ln>
          <a:effectLst>
            <a:outerShdw blurRad="63500" dist="23040" dir="540000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+mj-lt"/>
          <a:ea typeface="ＭＳ Ｐゴシック" pitchFamily="34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i="1">
          <a:solidFill>
            <a:srgbClr val="0F5494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b="1">
          <a:solidFill>
            <a:srgbClr val="0F5494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>
          <a:solidFill>
            <a:srgbClr val="0F5494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Arial" charset="0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Arial" charset="0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560" cap="sq">
            <a:solidFill>
              <a:srgbClr val="0F5494"/>
            </a:solidFill>
            <a:miter lim="800000"/>
            <a:headEnd/>
            <a:tailEnd/>
          </a:ln>
          <a:effectLst>
            <a:outerShdw blurRad="63500" dist="23040" dir="540000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 w="9360" cap="sq">
            <a:solidFill>
              <a:srgbClr val="133176"/>
            </a:solidFill>
            <a:miter lim="800000"/>
            <a:headEnd/>
            <a:tailEnd/>
          </a:ln>
          <a:effectLst>
            <a:outerShdw blurRad="63500" dist="23040" dir="540000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8012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8013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1D426EC-7EDE-427F-962F-0F978307B2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+mj-lt"/>
          <a:ea typeface="ＭＳ Ｐゴシック" pitchFamily="34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i="1">
          <a:solidFill>
            <a:srgbClr val="0F5494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b="1">
          <a:solidFill>
            <a:srgbClr val="0F5494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>
          <a:solidFill>
            <a:srgbClr val="0F5494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Arial" charset="0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Arial" charset="0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395288" y="1484313"/>
            <a:ext cx="8567737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 marL="3175" eaLnBrk="0" hangingPunct="0">
              <a:spcBef>
                <a:spcPts val="600"/>
              </a:spcBef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400" i="1">
                <a:solidFill>
                  <a:srgbClr val="0F5494"/>
                </a:solidFill>
                <a:latin typeface="Verdana" charset="0"/>
                <a:ea typeface="MS PGothic" charset="-128"/>
              </a:defRPr>
            </a:lvl1pPr>
            <a:lvl2pPr eaLnBrk="0" hangingPunct="0">
              <a:spcBef>
                <a:spcPts val="500"/>
              </a:spcBef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 b="1">
                <a:solidFill>
                  <a:srgbClr val="0F5494"/>
                </a:solidFill>
                <a:latin typeface="Verdana" charset="0"/>
                <a:ea typeface="MS PGothic" charset="-128"/>
              </a:defRPr>
            </a:lvl2pPr>
            <a:lvl3pPr eaLnBrk="0" hangingPunct="0">
              <a:spcBef>
                <a:spcPts val="350"/>
              </a:spcBef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1400">
                <a:solidFill>
                  <a:srgbClr val="0F5494"/>
                </a:solidFill>
                <a:latin typeface="Verdana" charset="0"/>
                <a:ea typeface="MS PGothic" charset="-128"/>
              </a:defRPr>
            </a:lvl3pPr>
            <a:lvl4pPr eaLnBrk="0" hangingPunct="0">
              <a:spcBef>
                <a:spcPts val="500"/>
              </a:spcBef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>
                <a:solidFill>
                  <a:srgbClr val="000000"/>
                </a:solidFill>
                <a:latin typeface="Arial" charset="0"/>
                <a:ea typeface="MS PGothic" charset="-128"/>
              </a:defRPr>
            </a:lvl4pPr>
            <a:lvl5pPr eaLnBrk="0" hangingPunct="0">
              <a:spcBef>
                <a:spcPts val="500"/>
              </a:spcBef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>
                <a:solidFill>
                  <a:srgbClr val="000000"/>
                </a:solidFill>
                <a:latin typeface="Arial" charset="0"/>
                <a:ea typeface="MS PGothic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>
                <a:solidFill>
                  <a:srgbClr val="000000"/>
                </a:solidFill>
                <a:latin typeface="Arial" charset="0"/>
                <a:ea typeface="MS PGothic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>
                <a:solidFill>
                  <a:srgbClr val="000000"/>
                </a:solidFill>
                <a:latin typeface="Arial" charset="0"/>
                <a:ea typeface="MS PGothic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>
                <a:solidFill>
                  <a:srgbClr val="000000"/>
                </a:solidFill>
                <a:latin typeface="Arial" charset="0"/>
                <a:ea typeface="MS PGothic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>
                <a:solidFill>
                  <a:srgbClr val="000000"/>
                </a:solidFill>
                <a:latin typeface="Arial" charset="0"/>
                <a:ea typeface="MS PGothic" charset="-128"/>
              </a:defRPr>
            </a:lvl9pPr>
          </a:lstStyle>
          <a:p>
            <a:pPr eaLnBrk="1" hangingPunct="1">
              <a:spcBef>
                <a:spcPct val="0"/>
              </a:spcBef>
              <a:buSzPct val="100000"/>
              <a:defRPr/>
            </a:pPr>
            <a:r>
              <a:rPr lang="fr-BE" altLang="en-US" sz="7000" b="1" i="0" dirty="0" smtClean="0">
                <a:solidFill>
                  <a:srgbClr val="FFD624"/>
                </a:solidFill>
              </a:rPr>
              <a:t> 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78195" y="1195388"/>
            <a:ext cx="8532813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25"/>
              </a:spcBef>
              <a:buSzPct val="100000"/>
              <a:defRPr/>
            </a:pPr>
            <a:endParaRPr lang="fr-BE" altLang="en-US" sz="21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endParaRPr lang="pt-BR" sz="2400" b="1" dirty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r>
              <a:rPr lang="es-ES" sz="2400" b="1" dirty="0" smtClean="0">
                <a:solidFill>
                  <a:srgbClr val="FFFFFF"/>
                </a:solidFill>
              </a:rPr>
              <a:t>“</a:t>
            </a:r>
            <a:r>
              <a:rPr lang="es-ES" sz="2400" b="1" dirty="0">
                <a:solidFill>
                  <a:srgbClr val="FFFFFF"/>
                </a:solidFill>
              </a:rPr>
              <a:t>Participación e inclusión de jóvenes” </a:t>
            </a:r>
            <a:endParaRPr lang="es-ES" sz="24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r>
              <a:rPr lang="es-ES" sz="2400" b="1" dirty="0" smtClean="0">
                <a:solidFill>
                  <a:srgbClr val="FFFFFF"/>
                </a:solidFill>
              </a:rPr>
              <a:t>y </a:t>
            </a:r>
            <a:endParaRPr lang="en-GB" sz="24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r>
              <a:rPr lang="es-ES" sz="2400" b="1" dirty="0">
                <a:solidFill>
                  <a:srgbClr val="FFFFFF"/>
                </a:solidFill>
              </a:rPr>
              <a:t> </a:t>
            </a:r>
            <a:r>
              <a:rPr lang="es-ES" sz="2400" b="1" dirty="0" smtClean="0">
                <a:solidFill>
                  <a:srgbClr val="FFFFFF"/>
                </a:solidFill>
              </a:rPr>
              <a:t>“Promoción </a:t>
            </a:r>
            <a:r>
              <a:rPr lang="es-ES" sz="2400" b="1" dirty="0">
                <a:solidFill>
                  <a:srgbClr val="FFFFFF"/>
                </a:solidFill>
              </a:rPr>
              <a:t>de procesos electorales íntegros e </a:t>
            </a:r>
            <a:r>
              <a:rPr lang="es-ES" sz="2400" b="1" dirty="0" smtClean="0">
                <a:solidFill>
                  <a:srgbClr val="FFFFFF"/>
                </a:solidFill>
              </a:rPr>
              <a:t>inclusivos”</a:t>
            </a:r>
            <a:endParaRPr lang="en-GB" sz="24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endParaRPr lang="pt-BR" altLang="en-US" sz="4000" b="1" dirty="0" smtClean="0">
              <a:solidFill>
                <a:srgbClr val="FFC000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r>
              <a:rPr lang="pt-BR" altLang="en-US" sz="2400" b="1" dirty="0" smtClean="0">
                <a:solidFill>
                  <a:srgbClr val="FFFFFF"/>
                </a:solidFill>
              </a:rPr>
              <a:t>Sesion informativa </a:t>
            </a:r>
            <a:endParaRPr lang="pt-BR" altLang="en-US" sz="36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endParaRPr lang="pt-BR" altLang="en-US" sz="36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endParaRPr lang="pt-BR" altLang="en-US" sz="36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525"/>
              </a:spcBef>
              <a:buSzPct val="100000"/>
              <a:defRPr/>
            </a:pPr>
            <a:endParaRPr lang="pt-BR" altLang="en-US" sz="21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700"/>
              </a:spcBef>
              <a:buSzPct val="100000"/>
              <a:defRPr/>
            </a:pPr>
            <a:endParaRPr lang="pt-BR" altLang="en-US" sz="2800" b="1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525"/>
              </a:spcBef>
              <a:buSzPct val="100000"/>
              <a:defRPr/>
            </a:pPr>
            <a:endParaRPr lang="sv-SE" altLang="en-US" sz="21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spcBef>
                <a:spcPts val="525"/>
              </a:spcBef>
              <a:buSzPct val="100000"/>
              <a:defRPr/>
            </a:pPr>
            <a:endParaRPr lang="sv-SE" altLang="en-US" sz="21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GB" altLang="en-US" sz="1400" i="0" dirty="0" smtClean="0">
              <a:solidFill>
                <a:srgbClr val="FFFFFF"/>
              </a:solidFill>
            </a:endParaRPr>
          </a:p>
        </p:txBody>
      </p:sp>
      <p:sp>
        <p:nvSpPr>
          <p:cNvPr id="717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9D2F93D-039F-4EA0-97DD-35AB0FEF2441}" type="slidenum">
              <a:rPr lang="en-GB" altLang="en-US" sz="1400" i="0" smtClean="0">
                <a:solidFill>
                  <a:srgbClr val="FFFFFF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en-US" sz="1400" i="0" dirty="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Box 7"/>
          <p:cNvSpPr txBox="1"/>
          <p:nvPr/>
        </p:nvSpPr>
        <p:spPr>
          <a:xfrm>
            <a:off x="880417" y="5613071"/>
            <a:ext cx="7597477" cy="7384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/>
            <a:r>
              <a:rPr lang="en-US" sz="2399" b="1" dirty="0" err="1">
                <a:solidFill>
                  <a:srgbClr val="FFFFFF"/>
                </a:solidFill>
                <a:latin typeface="Open Sans"/>
              </a:rPr>
              <a:t>Plazo</a:t>
            </a:r>
            <a:r>
              <a:rPr lang="en-US" sz="2399" b="1" dirty="0">
                <a:solidFill>
                  <a:srgbClr val="FFFFFF"/>
                </a:solidFill>
                <a:latin typeface="Open Sans"/>
              </a:rPr>
              <a:t> de </a:t>
            </a:r>
            <a:r>
              <a:rPr lang="en-US" sz="2399" b="1" dirty="0" err="1">
                <a:solidFill>
                  <a:srgbClr val="FFFFFF"/>
                </a:solidFill>
                <a:latin typeface="Open Sans"/>
              </a:rPr>
              <a:t>presentación</a:t>
            </a:r>
            <a:r>
              <a:rPr lang="en-US" sz="2399" b="1" dirty="0">
                <a:solidFill>
                  <a:srgbClr val="FFFFFF"/>
                </a:solidFill>
                <a:latin typeface="Open Sans"/>
              </a:rPr>
              <a:t> </a:t>
            </a:r>
            <a:r>
              <a:rPr lang="en-US" sz="2399" b="1" dirty="0" err="1" smtClean="0">
                <a:solidFill>
                  <a:srgbClr val="FFFFFF"/>
                </a:solidFill>
                <a:latin typeface="Open Sans"/>
              </a:rPr>
              <a:t>propuestas</a:t>
            </a:r>
            <a:endParaRPr lang="en-US" sz="2399" b="1" dirty="0" smtClean="0">
              <a:solidFill>
                <a:srgbClr val="FFFFFF"/>
              </a:solidFill>
              <a:latin typeface="Open Sans"/>
            </a:endParaRPr>
          </a:p>
          <a:p>
            <a:pPr algn="r"/>
            <a:r>
              <a:rPr lang="pt-BR" sz="2399" b="1" dirty="0" smtClean="0">
                <a:solidFill>
                  <a:srgbClr val="FFFF00"/>
                </a:solidFill>
                <a:latin typeface="Open Sans"/>
              </a:rPr>
              <a:t>01 </a:t>
            </a:r>
            <a:r>
              <a:rPr lang="pt-BR" sz="2399" b="1" dirty="0">
                <a:solidFill>
                  <a:srgbClr val="FFFF00"/>
                </a:solidFill>
                <a:latin typeface="Open Sans"/>
              </a:rPr>
              <a:t>de </a:t>
            </a:r>
            <a:r>
              <a:rPr lang="pt-BR" sz="2399" b="1" dirty="0" smtClean="0">
                <a:solidFill>
                  <a:srgbClr val="FFFF00"/>
                </a:solidFill>
                <a:latin typeface="Open Sans"/>
              </a:rPr>
              <a:t>mayo </a:t>
            </a:r>
            <a:r>
              <a:rPr lang="pt-BR" sz="2399" b="1" dirty="0">
                <a:solidFill>
                  <a:srgbClr val="FFFF00"/>
                </a:solidFill>
                <a:latin typeface="Open Sans"/>
              </a:rPr>
              <a:t>23:59 </a:t>
            </a:r>
            <a:r>
              <a:rPr lang="pt-BR" sz="2399" b="1" dirty="0" smtClean="0">
                <a:solidFill>
                  <a:srgbClr val="FFFF00"/>
                </a:solidFill>
                <a:latin typeface="Open Sans"/>
              </a:rPr>
              <a:t>hora </a:t>
            </a:r>
            <a:r>
              <a:rPr lang="pt-BR" sz="2399" b="1" dirty="0">
                <a:solidFill>
                  <a:srgbClr val="FFFF00"/>
                </a:solidFill>
                <a:latin typeface="Open Sans"/>
              </a:rPr>
              <a:t>de Caracas </a:t>
            </a:r>
            <a:endParaRPr lang="en-US" sz="2399" b="1" dirty="0">
              <a:solidFill>
                <a:srgbClr val="FFFF00"/>
              </a:solidFill>
              <a:latin typeface="Open San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FFC000"/>
                </a:solidFill>
              </a:rPr>
              <a:t>Contenido</a:t>
            </a:r>
            <a:r>
              <a:rPr lang="en-GB" dirty="0" smtClean="0">
                <a:solidFill>
                  <a:srgbClr val="FFC000"/>
                </a:solidFill>
              </a:rPr>
              <a:t> de la </a:t>
            </a:r>
            <a:r>
              <a:rPr lang="en-GB" dirty="0" err="1" smtClean="0">
                <a:solidFill>
                  <a:srgbClr val="FFC000"/>
                </a:solidFill>
              </a:rPr>
              <a:t>sesion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722" y="2999656"/>
            <a:ext cx="8228013" cy="252080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s-ES" i="0" dirty="0" smtClean="0">
                <a:solidFill>
                  <a:schemeClr val="bg1"/>
                </a:solidFill>
              </a:rPr>
              <a:t>Guía para los solicitantes – aspectos operacionales</a:t>
            </a:r>
          </a:p>
          <a:p>
            <a:pPr marL="457200" indent="-457200">
              <a:buAutoNum type="arabicPeriod"/>
            </a:pPr>
            <a:r>
              <a:rPr lang="es-ES" i="0" dirty="0" smtClean="0">
                <a:solidFill>
                  <a:schemeClr val="bg1"/>
                </a:solidFill>
              </a:rPr>
              <a:t>Procedimientos contractuales y financieros</a:t>
            </a:r>
          </a:p>
          <a:p>
            <a:pPr marL="457200" indent="-457200">
              <a:buAutoNum type="arabicPeriod"/>
            </a:pPr>
            <a:r>
              <a:rPr lang="es-ES" i="0" dirty="0" smtClean="0">
                <a:solidFill>
                  <a:schemeClr val="bg1"/>
                </a:solidFill>
              </a:rPr>
              <a:t>Como presentar las solicitudes</a:t>
            </a:r>
          </a:p>
          <a:p>
            <a:pPr marL="457200" indent="-457200">
              <a:buAutoNum type="arabicPeriod"/>
            </a:pPr>
            <a:r>
              <a:rPr lang="es-ES" i="0" dirty="0" smtClean="0">
                <a:solidFill>
                  <a:schemeClr val="bg1"/>
                </a:solidFill>
              </a:rPr>
              <a:t>Registro PADOR</a:t>
            </a:r>
          </a:p>
          <a:p>
            <a:pPr marL="457200" indent="-457200">
              <a:buAutoNum type="arabicPeriod"/>
            </a:pP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C81C3C0-4513-4317-806C-FEBD10353805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9555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395288" y="1844675"/>
            <a:ext cx="7993062" cy="4324261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sz="2300" b="1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DISCLAIMER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sz="1800" i="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sz="1800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Esta es una presentación de </a:t>
            </a:r>
            <a:r>
              <a:rPr lang="es-ES" altLang="en-US" sz="1800" i="0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la sesión informativa </a:t>
            </a:r>
            <a:r>
              <a:rPr lang="es-ES" altLang="en-US" sz="1800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es-ES" altLang="en-US" sz="1800" i="0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la Convocatoria</a:t>
            </a:r>
            <a:endParaRPr lang="es-ES" altLang="en-US" sz="1800" i="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sz="1800" b="1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“Participación e inclusión de jóvenes” y “Promoción de procesos electorales íntegros e </a:t>
            </a:r>
            <a:r>
              <a:rPr lang="es-ES" altLang="en-US" sz="1800" b="1" i="0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inclusivos”. </a:t>
            </a:r>
            <a:r>
              <a:rPr lang="es-ES" altLang="en-US" sz="1800" i="0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 plazo de presentación de documentos de síntesis 01/05/2022 a las 23:59</a:t>
            </a:r>
            <a:endParaRPr lang="es-ES" altLang="en-US" sz="1800" i="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sz="1800" i="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sz="1800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La información contenida en ella resume los principales aspectos de la convocatoria y se publica con fines informativos.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sz="1800" i="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sz="1800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 recuerda que sólo la Guía para los Solicitantes y sus </a:t>
            </a:r>
            <a:r>
              <a:rPr lang="es-ES" altLang="en-US" sz="1800" i="0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corrigenda, </a:t>
            </a:r>
            <a:r>
              <a:rPr lang="es-ES" altLang="en-US" sz="1800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así como los anexos A </a:t>
            </a:r>
            <a:r>
              <a:rPr lang="es-ES" altLang="en-US" sz="1800" i="0" dirty="0" err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ES" altLang="en-US" sz="1800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K son los documentos oficiales que los solicitantes deben considerar. Por lo tanto, ante cualquier incongruencia entre esta presentación y cualquiera de los citados documentos, son éstos últimos los que prevalecen.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 i="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noFill/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A9C2E6-A092-4801-ACC2-A0D94574550B}" type="slidenum">
              <a:rPr lang="en-GB" altLang="en-US" sz="1400" i="0" smtClean="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GB" altLang="en-US" sz="1400" i="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8012" cy="492126"/>
          </a:xfrm>
        </p:spPr>
        <p:txBody>
          <a:bodyPr/>
          <a:lstStyle/>
          <a:p>
            <a:r>
              <a:rPr lang="es-ES" dirty="0" smtClean="0">
                <a:solidFill>
                  <a:srgbClr val="FFC000"/>
                </a:solidFill>
              </a:rPr>
              <a:t>Contenido de la solicitud </a:t>
            </a:r>
            <a:r>
              <a:rPr lang="es-ES" sz="1600" dirty="0" smtClean="0">
                <a:solidFill>
                  <a:srgbClr val="FFC000"/>
                </a:solidFill>
              </a:rPr>
              <a:t>(2.2 </a:t>
            </a:r>
            <a:r>
              <a:rPr lang="es-ES" sz="1600" dirty="0" err="1" smtClean="0">
                <a:solidFill>
                  <a:srgbClr val="FFC000"/>
                </a:solidFill>
              </a:rPr>
              <a:t>pp</a:t>
            </a:r>
            <a:r>
              <a:rPr lang="es-ES" sz="1600" dirty="0" smtClean="0">
                <a:solidFill>
                  <a:srgbClr val="FFC000"/>
                </a:solidFill>
              </a:rPr>
              <a:t> 17-23)</a:t>
            </a:r>
            <a:endParaRPr lang="es-ES" sz="16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6302"/>
            <a:ext cx="8228013" cy="4741050"/>
          </a:xfrm>
        </p:spPr>
        <p:txBody>
          <a:bodyPr/>
          <a:lstStyle/>
          <a:p>
            <a:r>
              <a:rPr lang="en-GB" sz="1800" i="0" dirty="0" smtClean="0"/>
              <a:t>1. </a:t>
            </a:r>
            <a:r>
              <a:rPr lang="es-CO" sz="1600" b="1" i="0" dirty="0" smtClean="0"/>
              <a:t>Documento de síntesis </a:t>
            </a:r>
            <a:r>
              <a:rPr lang="es-CO" sz="1600" i="0" dirty="0" smtClean="0"/>
              <a:t>(Anexo A1) y </a:t>
            </a:r>
            <a:r>
              <a:rPr lang="es-CO" sz="1600" b="1" i="0" dirty="0" smtClean="0"/>
              <a:t>declaración</a:t>
            </a:r>
            <a:r>
              <a:rPr lang="es-CO" sz="1600" i="0" dirty="0" smtClean="0"/>
              <a:t> del solicitante principal (Anexo A1 sección 3), por correo a: </a:t>
            </a:r>
          </a:p>
          <a:p>
            <a:r>
              <a:rPr lang="es-CO" sz="1600" i="0" dirty="0" smtClean="0">
                <a:solidFill>
                  <a:srgbClr val="FF0000"/>
                </a:solidFill>
              </a:rPr>
              <a:t>delegation-venezuela-cooperation@eeas.europa.eu  </a:t>
            </a:r>
          </a:p>
          <a:p>
            <a:endParaRPr lang="es-CO" sz="1600" i="0" dirty="0" smtClean="0"/>
          </a:p>
          <a:p>
            <a:r>
              <a:rPr lang="es-CO" sz="1600" i="0" dirty="0" smtClean="0"/>
              <a:t>2. </a:t>
            </a:r>
            <a:r>
              <a:rPr lang="es-CO" sz="1600" b="1" i="0" dirty="0"/>
              <a:t>Registro en PADOR </a:t>
            </a:r>
            <a:r>
              <a:rPr lang="es-CO" sz="1600" i="0" dirty="0"/>
              <a:t>solicitante y </a:t>
            </a:r>
            <a:r>
              <a:rPr lang="es-CO" sz="1600" i="0" dirty="0" err="1"/>
              <a:t>cosolicitantes</a:t>
            </a:r>
            <a:r>
              <a:rPr lang="es-CO" sz="1600" i="0" dirty="0"/>
              <a:t>, </a:t>
            </a:r>
            <a:r>
              <a:rPr lang="es-CO" sz="1600" i="0" dirty="0">
                <a:solidFill>
                  <a:srgbClr val="FF0000"/>
                </a:solidFill>
              </a:rPr>
              <a:t>obligatorio</a:t>
            </a:r>
            <a:r>
              <a:rPr lang="es-CO" sz="1600" i="0" dirty="0"/>
              <a:t>. </a:t>
            </a:r>
            <a:endParaRPr lang="es-CO" sz="1600" i="0" dirty="0" smtClean="0"/>
          </a:p>
          <a:p>
            <a:endParaRPr lang="es-CO" sz="1600" i="0" dirty="0"/>
          </a:p>
          <a:p>
            <a:r>
              <a:rPr lang="es-CO" sz="1600" i="0" dirty="0" smtClean="0"/>
              <a:t>3. Cargar en PADOR:</a:t>
            </a:r>
          </a:p>
          <a:p>
            <a:pPr>
              <a:buFontTx/>
              <a:buChar char="-"/>
            </a:pPr>
            <a:r>
              <a:rPr lang="es-CO" sz="1600" b="1" i="0" dirty="0" smtClean="0"/>
              <a:t>Estatutos</a:t>
            </a:r>
            <a:r>
              <a:rPr lang="es-CO" sz="1600" i="0" dirty="0" smtClean="0"/>
              <a:t> solicitante principal, </a:t>
            </a:r>
            <a:r>
              <a:rPr lang="es-CO" sz="1600" i="0" dirty="0" err="1" smtClean="0"/>
              <a:t>cosolicitantes</a:t>
            </a:r>
            <a:r>
              <a:rPr lang="es-CO" sz="1600" i="0" dirty="0" smtClean="0"/>
              <a:t>, entidades afiliadas. </a:t>
            </a:r>
          </a:p>
          <a:p>
            <a:pPr>
              <a:buFontTx/>
              <a:buChar char="-"/>
            </a:pPr>
            <a:r>
              <a:rPr lang="es-CO" sz="1600" i="0" dirty="0"/>
              <a:t>F</a:t>
            </a:r>
            <a:r>
              <a:rPr lang="es-CO" sz="1600" i="0" dirty="0" smtClean="0"/>
              <a:t>ormulario de </a:t>
            </a:r>
            <a:r>
              <a:rPr lang="es-CO" sz="1600" b="1" i="0" dirty="0" smtClean="0"/>
              <a:t>entidad legal</a:t>
            </a:r>
            <a:r>
              <a:rPr lang="es-CO" sz="1600" i="0" dirty="0" smtClean="0"/>
              <a:t> (Anexo D) solicitantes, </a:t>
            </a:r>
            <a:r>
              <a:rPr lang="es-CO" sz="1600" i="0" dirty="0" err="1" smtClean="0"/>
              <a:t>cosolicitantes</a:t>
            </a:r>
            <a:r>
              <a:rPr lang="es-CO" sz="1600" i="0" dirty="0" smtClean="0"/>
              <a:t>, entidades afiliadas</a:t>
            </a:r>
          </a:p>
          <a:p>
            <a:pPr>
              <a:buFontTx/>
              <a:buChar char="-"/>
            </a:pPr>
            <a:r>
              <a:rPr lang="es-CO" sz="1600" i="0" dirty="0" smtClean="0"/>
              <a:t>Ficha de </a:t>
            </a:r>
            <a:r>
              <a:rPr lang="es-CO" sz="1600" b="1" i="0" dirty="0" smtClean="0"/>
              <a:t>identificación financiera </a:t>
            </a:r>
            <a:r>
              <a:rPr lang="es-CO" sz="1600" i="0" dirty="0" smtClean="0"/>
              <a:t>del solicitante principal (Anexo E)</a:t>
            </a:r>
          </a:p>
          <a:p>
            <a:pPr>
              <a:buFontTx/>
              <a:buChar char="-"/>
            </a:pPr>
            <a:r>
              <a:rPr lang="es-CO" sz="1600" i="0" dirty="0" smtClean="0"/>
              <a:t>&gt;</a:t>
            </a:r>
            <a:r>
              <a:rPr lang="es-CO" sz="1600" i="0" dirty="0"/>
              <a:t>EUR 750,000: informe de auditoria </a:t>
            </a:r>
            <a:r>
              <a:rPr lang="es-CO" sz="1600" i="0" dirty="0" smtClean="0"/>
              <a:t>que certifique las cuentas de los últimos 3 ejercicios fiscales disponibles O declaración que certifique validez de los ejercicios financieros</a:t>
            </a:r>
          </a:p>
          <a:p>
            <a:pPr>
              <a:buFontTx/>
              <a:buChar char="-"/>
            </a:pPr>
            <a:r>
              <a:rPr lang="es-CO" sz="1600" i="0" dirty="0" smtClean="0"/>
              <a:t>- &lt;750,000: copia de la cuenta de perdidas y </a:t>
            </a:r>
            <a:r>
              <a:rPr lang="es-CO" sz="1600" i="0" dirty="0" err="1" smtClean="0"/>
              <a:t>ganacias</a:t>
            </a:r>
            <a:endParaRPr lang="es-CO" sz="1600" i="0" dirty="0" smtClean="0"/>
          </a:p>
          <a:p>
            <a:pPr>
              <a:buFontTx/>
              <a:buChar char="-"/>
            </a:pPr>
            <a:endParaRPr lang="es-CO" sz="160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8028384" y="6245225"/>
            <a:ext cx="656829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8286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FFC000"/>
                </a:solidFill>
              </a:rPr>
              <a:t>Calendario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2280" lvl="1" indent="-231140">
              <a:lnSpc>
                <a:spcPts val="4199"/>
              </a:lnSpc>
              <a:buFont typeface="Arial"/>
              <a:buChar char="•"/>
            </a:pPr>
            <a:r>
              <a:rPr lang="es-CO" sz="2800" b="0" spc="35" dirty="0" smtClean="0">
                <a:solidFill>
                  <a:srgbClr val="1262AA"/>
                </a:solidFill>
                <a:latin typeface="Open Sans"/>
              </a:rPr>
              <a:t>Plazo presentación solicitudes</a:t>
            </a:r>
            <a:r>
              <a:rPr lang="es-CO" sz="2800" spc="35" dirty="0" smtClean="0">
                <a:solidFill>
                  <a:srgbClr val="1262AA"/>
                </a:solidFill>
                <a:latin typeface="Open Sans"/>
              </a:rPr>
              <a:t>: </a:t>
            </a:r>
            <a:r>
              <a:rPr lang="es-CO" sz="2800" spc="35" dirty="0">
                <a:solidFill>
                  <a:srgbClr val="FF0000"/>
                </a:solidFill>
                <a:latin typeface="Open Sans"/>
              </a:rPr>
              <a:t>01 de mayo 23:59 </a:t>
            </a:r>
            <a:r>
              <a:rPr lang="es-CO" sz="2800" spc="35" dirty="0" smtClean="0">
                <a:solidFill>
                  <a:srgbClr val="FF0000"/>
                </a:solidFill>
                <a:latin typeface="Open Sans"/>
              </a:rPr>
              <a:t>Caracas</a:t>
            </a:r>
            <a:endParaRPr lang="en-US" sz="2799" spc="27" dirty="0" smtClean="0">
              <a:solidFill>
                <a:srgbClr val="FF0000"/>
              </a:solidFill>
              <a:latin typeface="Open Sans"/>
            </a:endParaRPr>
          </a:p>
          <a:p>
            <a:pPr marL="462280" lvl="1" indent="-231140">
              <a:lnSpc>
                <a:spcPts val="4199"/>
              </a:lnSpc>
              <a:buFont typeface="Arial"/>
              <a:buChar char="•"/>
            </a:pPr>
            <a:r>
              <a:rPr lang="en-US" sz="2799" b="0" spc="27" dirty="0" err="1" smtClean="0">
                <a:solidFill>
                  <a:srgbClr val="1262AA"/>
                </a:solidFill>
                <a:latin typeface="Open Sans"/>
              </a:rPr>
              <a:t>Plazo</a:t>
            </a:r>
            <a:r>
              <a:rPr lang="en-US" sz="2799" b="0" spc="27" dirty="0" smtClean="0">
                <a:solidFill>
                  <a:srgbClr val="1262AA"/>
                </a:solidFill>
                <a:latin typeface="Open Sans"/>
              </a:rPr>
              <a:t> </a:t>
            </a:r>
            <a:r>
              <a:rPr lang="en-US" sz="2799" b="0" spc="27" dirty="0">
                <a:solidFill>
                  <a:srgbClr val="1262AA"/>
                </a:solidFill>
                <a:latin typeface="Open Sans"/>
              </a:rPr>
              <a:t>para </a:t>
            </a:r>
            <a:r>
              <a:rPr lang="en-US" sz="2799" b="0" spc="27" dirty="0" err="1">
                <a:solidFill>
                  <a:srgbClr val="1262AA"/>
                </a:solidFill>
                <a:latin typeface="Open Sans"/>
              </a:rPr>
              <a:t>solicitar</a:t>
            </a:r>
            <a:r>
              <a:rPr lang="en-US" sz="2799" b="0" spc="27" dirty="0">
                <a:solidFill>
                  <a:srgbClr val="1262AA"/>
                </a:solidFill>
                <a:latin typeface="Open Sans"/>
              </a:rPr>
              <a:t> </a:t>
            </a:r>
            <a:r>
              <a:rPr lang="en-US" sz="2799" b="0" spc="27" dirty="0" err="1" smtClean="0">
                <a:solidFill>
                  <a:srgbClr val="1262AA"/>
                </a:solidFill>
                <a:latin typeface="Open Sans"/>
              </a:rPr>
              <a:t>aclaraciones</a:t>
            </a:r>
            <a:r>
              <a:rPr lang="en-US" sz="2799" spc="27" dirty="0" smtClean="0">
                <a:solidFill>
                  <a:srgbClr val="1262AA"/>
                </a:solidFill>
                <a:latin typeface="Open Sans"/>
              </a:rPr>
              <a:t>:  </a:t>
            </a:r>
            <a:r>
              <a:rPr lang="es-ES" sz="2799" b="0" spc="27" dirty="0" smtClean="0">
                <a:solidFill>
                  <a:srgbClr val="1262AA"/>
                </a:solidFill>
                <a:latin typeface="Open Sans"/>
              </a:rPr>
              <a:t>12 </a:t>
            </a:r>
            <a:r>
              <a:rPr lang="es-ES" sz="2799" b="0" spc="27" dirty="0">
                <a:solidFill>
                  <a:srgbClr val="1262AA"/>
                </a:solidFill>
                <a:latin typeface="Open Sans"/>
              </a:rPr>
              <a:t>de </a:t>
            </a:r>
            <a:r>
              <a:rPr lang="es-ES" sz="2799" b="0" spc="27" dirty="0" smtClean="0">
                <a:solidFill>
                  <a:srgbClr val="1262AA"/>
                </a:solidFill>
                <a:latin typeface="Open Sans"/>
              </a:rPr>
              <a:t>abril 2022</a:t>
            </a:r>
            <a:endParaRPr lang="es-ES" sz="2799" spc="27" dirty="0">
              <a:solidFill>
                <a:srgbClr val="1262AA"/>
              </a:solidFill>
              <a:latin typeface="Open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7956376" y="6245225"/>
            <a:ext cx="728837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4100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7337"/>
            <a:ext cx="8228012" cy="575519"/>
          </a:xfrm>
        </p:spPr>
        <p:txBody>
          <a:bodyPr/>
          <a:lstStyle/>
          <a:p>
            <a:r>
              <a:rPr lang="en-GB" dirty="0" err="1" smtClean="0">
                <a:solidFill>
                  <a:srgbClr val="FFC000"/>
                </a:solidFill>
              </a:rPr>
              <a:t>Proceso</a:t>
            </a:r>
            <a:r>
              <a:rPr lang="en-GB" dirty="0" smtClean="0">
                <a:solidFill>
                  <a:srgbClr val="FFC000"/>
                </a:solidFill>
              </a:rPr>
              <a:t> de </a:t>
            </a:r>
            <a:r>
              <a:rPr lang="en-GB" dirty="0" err="1" smtClean="0">
                <a:solidFill>
                  <a:srgbClr val="FFC000"/>
                </a:solidFill>
              </a:rPr>
              <a:t>selección</a:t>
            </a:r>
            <a:r>
              <a:rPr lang="en-GB" dirty="0" smtClean="0">
                <a:solidFill>
                  <a:srgbClr val="FFC000"/>
                </a:solidFill>
              </a:rPr>
              <a:t> </a:t>
            </a:r>
            <a:r>
              <a:rPr lang="en-GB" sz="1800" dirty="0" smtClean="0">
                <a:solidFill>
                  <a:srgbClr val="FFC000"/>
                </a:solidFill>
              </a:rPr>
              <a:t>(2.3 pp 24-28)</a:t>
            </a:r>
            <a:endParaRPr lang="en-GB" sz="18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1513"/>
            <a:ext cx="8228013" cy="3527425"/>
          </a:xfrm>
        </p:spPr>
        <p:txBody>
          <a:bodyPr/>
          <a:lstStyle/>
          <a:p>
            <a:pPr algn="just">
              <a:buAutoNum type="arabicPeriod"/>
            </a:pPr>
            <a:r>
              <a:rPr lang="en-GB" sz="1800" i="0" dirty="0" smtClean="0"/>
              <a:t>Control </a:t>
            </a:r>
            <a:r>
              <a:rPr lang="en-GB" sz="1800" i="0" dirty="0" smtClean="0"/>
              <a:t>administrative</a:t>
            </a:r>
            <a:endParaRPr lang="en-GB" sz="1800" i="0" dirty="0"/>
          </a:p>
          <a:p>
            <a:pPr algn="just">
              <a:buAutoNum type="arabicPeriod"/>
            </a:pPr>
            <a:r>
              <a:rPr lang="en-GB" sz="1800" i="0" dirty="0" err="1" smtClean="0"/>
              <a:t>Evaluacion</a:t>
            </a:r>
            <a:r>
              <a:rPr lang="en-GB" sz="1800" i="0" dirty="0" smtClean="0"/>
              <a:t> </a:t>
            </a:r>
            <a:r>
              <a:rPr lang="en-GB" sz="1800" i="0" dirty="0" smtClean="0"/>
              <a:t>de </a:t>
            </a:r>
            <a:r>
              <a:rPr lang="en-GB" sz="1800" i="0" dirty="0" err="1" smtClean="0"/>
              <a:t>documentos</a:t>
            </a:r>
            <a:r>
              <a:rPr lang="en-GB" sz="1800" i="0" dirty="0" smtClean="0"/>
              <a:t> de </a:t>
            </a:r>
            <a:r>
              <a:rPr lang="en-GB" sz="1800" i="0" dirty="0" err="1" smtClean="0"/>
              <a:t>sintesis</a:t>
            </a:r>
            <a:r>
              <a:rPr lang="en-GB" sz="1800" i="0" dirty="0" smtClean="0"/>
              <a:t>: </a:t>
            </a:r>
            <a:r>
              <a:rPr lang="en-GB" sz="1800" i="0" dirty="0" err="1" smtClean="0"/>
              <a:t>pertinencia</a:t>
            </a:r>
            <a:r>
              <a:rPr lang="en-GB" sz="1800" i="0" dirty="0" smtClean="0"/>
              <a:t>, </a:t>
            </a:r>
            <a:r>
              <a:rPr lang="en-GB" sz="1800" i="0" dirty="0" err="1" smtClean="0"/>
              <a:t>diseno</a:t>
            </a:r>
            <a:r>
              <a:rPr lang="en-GB" sz="1800" i="0" dirty="0" smtClean="0"/>
              <a:t>, </a:t>
            </a:r>
            <a:r>
              <a:rPr lang="en-GB" sz="1800" i="0" dirty="0" err="1" smtClean="0"/>
              <a:t>capacidad</a:t>
            </a:r>
            <a:r>
              <a:rPr lang="en-GB" sz="1800" i="0" dirty="0" smtClean="0"/>
              <a:t> operative y </a:t>
            </a:r>
            <a:r>
              <a:rPr lang="en-GB" sz="1800" i="0" dirty="0" err="1" smtClean="0"/>
              <a:t>financiera</a:t>
            </a:r>
            <a:endParaRPr lang="en-GB" sz="1800" i="0" dirty="0"/>
          </a:p>
          <a:p>
            <a:pPr algn="just"/>
            <a:endParaRPr lang="en-GB" sz="1800" i="0" dirty="0" smtClean="0"/>
          </a:p>
          <a:p>
            <a:pPr algn="just">
              <a:buFontTx/>
              <a:buChar char="-"/>
            </a:pPr>
            <a:r>
              <a:rPr lang="es-ES" sz="1800" i="0" dirty="0" smtClean="0"/>
              <a:t>Se </a:t>
            </a:r>
            <a:r>
              <a:rPr lang="es-ES" sz="1800" i="0" dirty="0"/>
              <a:t>invitará a los solicitantes cuyas expresiones de interés se encuentren dentro de los límites de los fondos disponibles, y en orden de la puntuación obtenida, a entablar </a:t>
            </a:r>
            <a:r>
              <a:rPr lang="es-ES" sz="1800" b="1" i="0" dirty="0"/>
              <a:t>negociaciones directas </a:t>
            </a:r>
            <a:r>
              <a:rPr lang="es-ES" sz="1800" i="0" dirty="0"/>
              <a:t>para finalizar sus formularios de solicitud completos para </a:t>
            </a:r>
            <a:r>
              <a:rPr lang="es-ES" sz="1800" i="0" dirty="0" smtClean="0"/>
              <a:t>la eventual concesión </a:t>
            </a:r>
            <a:r>
              <a:rPr lang="es-ES" sz="1800" i="0" dirty="0"/>
              <a:t>de subvenciones. </a:t>
            </a:r>
            <a:endParaRPr lang="es-ES" sz="1800" i="0" dirty="0" smtClean="0"/>
          </a:p>
          <a:p>
            <a:pPr algn="just">
              <a:buFontTx/>
              <a:buChar char="-"/>
            </a:pPr>
            <a:r>
              <a:rPr lang="es-ES" sz="1800" i="0" dirty="0" smtClean="0"/>
              <a:t>Las </a:t>
            </a:r>
            <a:r>
              <a:rPr lang="es-ES" sz="1800" i="0" dirty="0"/>
              <a:t>demás solicitudes serán incluidas en una lista de reserva, también en orden de la puntuación obtenida. </a:t>
            </a:r>
            <a:endParaRPr lang="en-GB" sz="180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7956376" y="6245225"/>
            <a:ext cx="728837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98384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3600" b="1" dirty="0" err="1" smtClean="0">
                <a:solidFill>
                  <a:srgbClr val="FFC000"/>
                </a:solidFill>
              </a:rPr>
              <a:t>Gracias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r>
              <a:rPr lang="en-GB" sz="3600" b="1" dirty="0" err="1" smtClean="0">
                <a:solidFill>
                  <a:srgbClr val="FFC000"/>
                </a:solidFill>
              </a:rPr>
              <a:t>por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r>
              <a:rPr lang="en-GB" sz="3600" b="1" dirty="0" err="1" smtClean="0">
                <a:solidFill>
                  <a:srgbClr val="FFC000"/>
                </a:solidFill>
              </a:rPr>
              <a:t>su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r>
              <a:rPr lang="en-GB" sz="3600" b="1" dirty="0" err="1" smtClean="0">
                <a:solidFill>
                  <a:srgbClr val="FFC000"/>
                </a:solidFill>
              </a:rPr>
              <a:t>atencion</a:t>
            </a:r>
            <a:endParaRPr lang="en-GB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539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9871</TotalTime>
  <Words>411</Words>
  <Application>Microsoft Office PowerPoint</Application>
  <PresentationFormat>On-screen Show (4:3)</PresentationFormat>
  <Paragraphs>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ＭＳ Ｐゴシック</vt:lpstr>
      <vt:lpstr>ＭＳ Ｐゴシック</vt:lpstr>
      <vt:lpstr>Arial</vt:lpstr>
      <vt:lpstr>Calibri</vt:lpstr>
      <vt:lpstr>Open Sans</vt:lpstr>
      <vt:lpstr>Times New Roman</vt:lpstr>
      <vt:lpstr>Verdana</vt:lpstr>
      <vt:lpstr>Office Theme</vt:lpstr>
      <vt:lpstr>1_Office Theme</vt:lpstr>
      <vt:lpstr>PowerPoint Presentation</vt:lpstr>
      <vt:lpstr>Contenido de la sesion</vt:lpstr>
      <vt:lpstr>PowerPoint Presentation</vt:lpstr>
      <vt:lpstr>Contenido de la solicitud (2.2 pp 17-23)</vt:lpstr>
      <vt:lpstr>Calendario</vt:lpstr>
      <vt:lpstr>Proceso de selección (2.3 pp 24-28)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ANGULO Ginette (EEAS-CARACAS)</cp:lastModifiedBy>
  <cp:revision>554</cp:revision>
  <cp:lastPrinted>2019-03-18T19:28:46Z</cp:lastPrinted>
  <dcterms:created xsi:type="dcterms:W3CDTF">2011-10-28T10:25:18Z</dcterms:created>
  <dcterms:modified xsi:type="dcterms:W3CDTF">2022-04-07T21:55:41Z</dcterms:modified>
</cp:coreProperties>
</file>