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4"/>
  </p:notesMasterIdLst>
  <p:handoutMasterIdLst>
    <p:handoutMasterId r:id="rId25"/>
  </p:handoutMasterIdLst>
  <p:sldIdLst>
    <p:sldId id="256" r:id="rId3"/>
    <p:sldId id="392" r:id="rId4"/>
    <p:sldId id="338" r:id="rId5"/>
    <p:sldId id="258" r:id="rId6"/>
    <p:sldId id="386" r:id="rId7"/>
    <p:sldId id="259" r:id="rId8"/>
    <p:sldId id="388" r:id="rId9"/>
    <p:sldId id="393" r:id="rId10"/>
    <p:sldId id="373" r:id="rId11"/>
    <p:sldId id="391" r:id="rId12"/>
    <p:sldId id="378" r:id="rId13"/>
    <p:sldId id="395" r:id="rId14"/>
    <p:sldId id="380" r:id="rId15"/>
    <p:sldId id="383" r:id="rId16"/>
    <p:sldId id="394" r:id="rId17"/>
    <p:sldId id="396" r:id="rId18"/>
    <p:sldId id="397" r:id="rId19"/>
    <p:sldId id="381" r:id="rId20"/>
    <p:sldId id="382" r:id="rId21"/>
    <p:sldId id="384" r:id="rId22"/>
    <p:sldId id="385" r:id="rId23"/>
  </p:sldIdLst>
  <p:sldSz cx="9144000" cy="6858000" type="screen4x3"/>
  <p:notesSz cx="6808788" cy="99409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3366"/>
    <a:srgbClr val="10539C"/>
    <a:srgbClr val="1262AA"/>
    <a:srgbClr val="0066CC"/>
    <a:srgbClr val="33CC33"/>
    <a:srgbClr val="CCFF99"/>
    <a:srgbClr val="1264AE"/>
    <a:srgbClr val="003399"/>
    <a:srgbClr val="23468D"/>
    <a:srgbClr val="102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88351" autoAdjust="0"/>
  </p:normalViewPr>
  <p:slideViewPr>
    <p:cSldViewPr>
      <p:cViewPr varScale="1">
        <p:scale>
          <a:sx n="57" d="100"/>
          <a:sy n="57" d="100"/>
        </p:scale>
        <p:origin x="1304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965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E39248F3-DD5D-4578-8006-3B1691FBA506}" type="datetimeFigureOut">
              <a:rPr lang="en-GB" altLang="pt-BR"/>
              <a:pPr>
                <a:defRPr/>
              </a:pPr>
              <a:t>07/04/2022</a:t>
            </a:fld>
            <a:endParaRPr lang="en-GB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2450"/>
            <a:ext cx="2949575" cy="496888"/>
          </a:xfrm>
          <a:prstGeom prst="rect">
            <a:avLst/>
          </a:prstGeom>
        </p:spPr>
        <p:txBody>
          <a:bodyPr vert="horz" wrap="square" lIns="91449" tIns="45725" rIns="91449" bIns="457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C4E068-77BB-48A0-898A-95B1C4D6E4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1"/>
          <p:cNvSpPr>
            <a:spLocks noChangeArrowheads="1"/>
          </p:cNvSpPr>
          <p:nvPr/>
        </p:nvSpPr>
        <p:spPr bwMode="auto">
          <a:xfrm>
            <a:off x="0" y="0"/>
            <a:ext cx="6808788" cy="99409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4813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68875" cy="3725863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21225"/>
            <a:ext cx="5446712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9" tIns="46085" rIns="92169" bIns="4608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69" tIns="46085" rIns="92169" bIns="460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D6DE36-5ABD-45C5-A32C-55BB840634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0D574ACF-7837-4DB3-A533-33CE03D98B47}" type="slidenum">
              <a:rPr lang="en-GB" altLang="en-US" sz="2400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1</a:t>
            </a:fld>
            <a:endParaRPr lang="en-GB" altLang="en-US" sz="2400" smtClean="0">
              <a:latin typeface="Arial" panose="020B0604020202020204" pitchFamily="34" charset="0"/>
            </a:endParaRPr>
          </a:p>
        </p:txBody>
      </p:sp>
      <p:sp>
        <p:nvSpPr>
          <p:cNvPr id="81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1038" y="4721225"/>
            <a:ext cx="5448300" cy="44751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>
              <a:spcBef>
                <a:spcPts val="45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169" tIns="46085" rIns="92169" bIns="46085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DF141250-9D4B-4B27-87A3-0E8344DB4750}" type="slidenum"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1</a:t>
            </a:fld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684F3D94-4488-417F-827F-90A70C0402F3}" type="slidenum">
              <a:rPr lang="en-GB" altLang="en-US" sz="2400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4</a:t>
            </a:fld>
            <a:endParaRPr lang="en-GB" altLang="en-US" sz="2400" smtClean="0">
              <a:latin typeface="Arial" panose="020B0604020202020204" pitchFamily="34" charset="0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169" tIns="46085" rIns="92169" bIns="46085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6BE68C1A-70A9-4F9B-A760-610C56B89581}" type="slidenum"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4</a:t>
            </a:fld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22813"/>
            <a:ext cx="5448300" cy="44735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684F3D94-4488-417F-827F-90A70C0402F3}" type="slidenum">
              <a:rPr lang="en-GB" altLang="en-US" sz="2400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5</a:t>
            </a:fld>
            <a:endParaRPr lang="en-GB" altLang="en-US" sz="2400" smtClean="0">
              <a:latin typeface="Arial" panose="020B0604020202020204" pitchFamily="34" charset="0"/>
            </a:endParaRPr>
          </a:p>
        </p:txBody>
      </p:sp>
      <p:sp>
        <p:nvSpPr>
          <p:cNvPr id="50179" name="Text Box 1"/>
          <p:cNvSpPr txBox="1">
            <a:spLocks noChangeArrowheads="1"/>
          </p:cNvSpPr>
          <p:nvPr/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169" tIns="46085" rIns="92169" bIns="46085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6BE68C1A-70A9-4F9B-A760-610C56B89581}" type="slidenum"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5</a:t>
            </a:fld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038" y="4722813"/>
            <a:ext cx="5448300" cy="44735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194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fld id="{3BC81B1B-D5F9-4615-8ECE-29F38D949547}" type="slidenum">
              <a:rPr lang="en-GB" altLang="en-US" sz="2400" smtClean="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6</a:t>
            </a:fld>
            <a:endParaRPr lang="en-GB" altLang="en-US" sz="2400" smtClean="0">
              <a:latin typeface="Arial" panose="020B0604020202020204" pitchFamily="34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169" tIns="46085" rIns="92169" bIns="46085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18230AB6-77FC-4D72-AAE9-6BA1DE35B320}" type="slidenum"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6</a:t>
            </a:fld>
            <a:endParaRPr lang="en-GB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1225"/>
            <a:ext cx="4994275" cy="44751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3BC81B1B-D5F9-4615-8ECE-29F38D949547}" type="slidenum">
              <a:rPr kumimoji="0" lang="en-GB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7</a:t>
            </a:fld>
            <a:endParaRPr kumimoji="0" lang="en-GB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169" tIns="46085" rIns="92169" bIns="46085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8230AB6-77FC-4D72-AAE9-6BA1DE35B32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8050" y="4721225"/>
            <a:ext cx="4994275" cy="44751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185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FD6DE36-5ABD-45C5-A32C-55BB84063416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649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1FD6DE36-5ABD-45C5-A32C-55BB84063416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894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86589-DB1F-4A70-A1AC-14DF8CDDB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415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7CB7B-2FA4-40D2-A9F7-B4A7CDBAFF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8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1339850"/>
            <a:ext cx="2071688" cy="467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5837" cy="467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CDA50-613A-46DF-BDA7-3286B21D02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48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D9445-F328-4312-8514-F897A6A3DC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88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C3C0-4513-4317-806C-FEBD103538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9448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537F4-3279-45F5-BEA6-0293D0C28F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5497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7013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492375"/>
            <a:ext cx="4038600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8FCA8-78FF-43BF-8841-62667EF226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4148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02B96-AC22-4524-A0D0-E65608342B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9317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21A90-DB5C-49D9-8E4C-11B8DCF61F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97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95AB4-513A-4264-A00F-D55EDC16E4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162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5C5C-3846-41C0-911D-272D44755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281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00A76-603D-4E46-8873-C39350362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50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58B5C-9FD6-45E7-A0E0-B27F15CA1B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6468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3A3CF-41BB-45AD-952F-EA16E7E76C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7822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3525" y="1339850"/>
            <a:ext cx="2071688" cy="467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5837" cy="467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B6995-7369-4E7D-8EBE-01F8B6C53D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783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E8A8E-FD26-435F-9D2F-13B889CB52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196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7013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2492375"/>
            <a:ext cx="4038600" cy="3527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F2DA-7104-4ED5-9B5B-8EFC89BC37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40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3669E-37B2-4EDF-A618-F665DBF22A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9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46C2D-7FF4-4F10-8BF2-DB79B4EE83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437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019ED-4880-4303-B7E8-233947ADC2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56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4A38C-5B2E-409B-A12B-E5FC61B5F2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668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8C8A1-22BD-4435-A369-8601F625B9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005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801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8013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F5494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42ED8B5-25E4-4F3A-B77E-C4EE8EC0C2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 w="9360" cap="sq">
            <a:solidFill>
              <a:srgbClr val="0F5494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360" cap="sq">
            <a:solidFill>
              <a:srgbClr val="133176"/>
            </a:solidFill>
            <a:miter lim="800000"/>
            <a:headEnd/>
            <a:tailEnd/>
          </a:ln>
          <a:effectLst>
            <a:outerShdw blurRad="63500"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+mj-lt"/>
          <a:ea typeface="ＭＳ Ｐゴシック" pitchFamily="34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i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b="1">
          <a:solidFill>
            <a:srgbClr val="0F5494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F5494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560" cap="sq">
            <a:solidFill>
              <a:srgbClr val="0F5494"/>
            </a:solidFill>
            <a:miter lim="800000"/>
            <a:headEnd/>
            <a:tailEnd/>
          </a:ln>
          <a:effectLst>
            <a:outerShdw blurRad="63500"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360" cap="sq">
            <a:solidFill>
              <a:srgbClr val="133176"/>
            </a:solidFill>
            <a:miter lim="800000"/>
            <a:headEnd/>
            <a:tailEnd/>
          </a:ln>
          <a:effectLst>
            <a:outerShdw blurRad="63500"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801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8013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en-US">
              <a:ea typeface="MS PGothic" pitchFamily="34" charset="-128"/>
            </a:endParaRPr>
          </a:p>
        </p:txBody>
      </p:sp>
      <p:sp>
        <p:nvSpPr>
          <p:cNvPr id="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1D426EC-7EDE-427F-962F-0F978307B2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+mj-lt"/>
          <a:ea typeface="ＭＳ Ｐゴシック" pitchFamily="34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b="1">
          <a:solidFill>
            <a:srgbClr val="0F5494"/>
          </a:solidFill>
          <a:latin typeface="Verdana" pitchFamily="32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 b="1">
          <a:solidFill>
            <a:srgbClr val="0F5494"/>
          </a:solidFill>
          <a:latin typeface="Verdana" pitchFamily="32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i="1">
          <a:solidFill>
            <a:srgbClr val="0F5494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b="1">
          <a:solidFill>
            <a:srgbClr val="0F5494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>
          <a:solidFill>
            <a:srgbClr val="0F5494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Arial" charset="0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95288" y="1484313"/>
            <a:ext cx="8567737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 marL="3175" eaLnBrk="0" hangingPunct="0">
              <a:spcBef>
                <a:spcPts val="6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400" i="1">
                <a:solidFill>
                  <a:srgbClr val="0F5494"/>
                </a:solidFill>
                <a:latin typeface="Verdana" charset="0"/>
                <a:ea typeface="MS PGothic" charset="-128"/>
              </a:defRPr>
            </a:lvl1pPr>
            <a:lvl2pPr eaLnBrk="0" hangingPunct="0">
              <a:spcBef>
                <a:spcPts val="5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 b="1">
                <a:solidFill>
                  <a:srgbClr val="0F5494"/>
                </a:solidFill>
                <a:latin typeface="Verdana" charset="0"/>
                <a:ea typeface="MS PGothic" charset="-128"/>
              </a:defRPr>
            </a:lvl2pPr>
            <a:lvl3pPr eaLnBrk="0" hangingPunct="0">
              <a:spcBef>
                <a:spcPts val="35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1400">
                <a:solidFill>
                  <a:srgbClr val="0F5494"/>
                </a:solidFill>
                <a:latin typeface="Verdana" charset="0"/>
                <a:ea typeface="MS PGothic" charset="-128"/>
              </a:defRPr>
            </a:lvl3pPr>
            <a:lvl4pPr eaLnBrk="0" hangingPunct="0">
              <a:spcBef>
                <a:spcPts val="5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4pPr>
            <a:lvl5pPr eaLnBrk="0" hangingPunct="0">
              <a:spcBef>
                <a:spcPts val="500"/>
              </a:spcBef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175" algn="l"/>
                <a:tab pos="557213" algn="l"/>
                <a:tab pos="1471613" algn="l"/>
                <a:tab pos="2386013" algn="l"/>
                <a:tab pos="3300413" algn="l"/>
                <a:tab pos="4214813" algn="l"/>
                <a:tab pos="5129213" algn="l"/>
                <a:tab pos="6043613" algn="l"/>
                <a:tab pos="6958013" algn="l"/>
                <a:tab pos="7872413" algn="l"/>
                <a:tab pos="8786813" algn="l"/>
                <a:tab pos="9701213" algn="l"/>
              </a:tabLst>
              <a:defRPr sz="2000">
                <a:solidFill>
                  <a:srgbClr val="000000"/>
                </a:solidFill>
                <a:latin typeface="Arial" charset="0"/>
                <a:ea typeface="MS PGothic" charset="-128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defRPr/>
            </a:pPr>
            <a:r>
              <a:rPr lang="fr-BE" altLang="en-US" sz="7000" b="1" i="0" dirty="0" smtClean="0">
                <a:solidFill>
                  <a:srgbClr val="FFD624"/>
                </a:solidFill>
              </a:rPr>
              <a:t>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78195" y="1195388"/>
            <a:ext cx="8532813" cy="504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fr-BE" altLang="en-US" sz="21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sz="2400" b="1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es-ES" sz="2400" b="1" dirty="0" smtClean="0">
                <a:solidFill>
                  <a:srgbClr val="FFFFFF"/>
                </a:solidFill>
              </a:rPr>
              <a:t>“</a:t>
            </a:r>
            <a:r>
              <a:rPr lang="es-ES" sz="2400" b="1" dirty="0">
                <a:solidFill>
                  <a:srgbClr val="FFFFFF"/>
                </a:solidFill>
              </a:rPr>
              <a:t>Participación e inclusión de jóvenes” </a:t>
            </a:r>
            <a:endParaRPr lang="es-ES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es-ES" sz="2400" b="1" dirty="0" smtClean="0">
                <a:solidFill>
                  <a:srgbClr val="FFFFFF"/>
                </a:solidFill>
              </a:rPr>
              <a:t>y </a:t>
            </a:r>
            <a:endParaRPr lang="en-GB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es-ES" sz="2400" b="1" dirty="0">
                <a:solidFill>
                  <a:srgbClr val="FFFFFF"/>
                </a:solidFill>
              </a:rPr>
              <a:t> </a:t>
            </a:r>
            <a:r>
              <a:rPr lang="es-ES" sz="2400" b="1" dirty="0" smtClean="0">
                <a:solidFill>
                  <a:srgbClr val="FFFFFF"/>
                </a:solidFill>
              </a:rPr>
              <a:t>“Promoción </a:t>
            </a:r>
            <a:r>
              <a:rPr lang="es-ES" sz="2400" b="1" dirty="0">
                <a:solidFill>
                  <a:srgbClr val="FFFFFF"/>
                </a:solidFill>
              </a:rPr>
              <a:t>de procesos electorales íntegros e </a:t>
            </a:r>
            <a:r>
              <a:rPr lang="es-ES" sz="2400" b="1" dirty="0" smtClean="0">
                <a:solidFill>
                  <a:srgbClr val="FFFFFF"/>
                </a:solidFill>
              </a:rPr>
              <a:t>inclusivos”</a:t>
            </a:r>
            <a:endParaRPr lang="en-GB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altLang="en-US" sz="4000" b="1" dirty="0" smtClean="0">
              <a:solidFill>
                <a:srgbClr val="FFC000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pt-BR" altLang="en-US" sz="2400" b="1" dirty="0" smtClean="0">
                <a:solidFill>
                  <a:srgbClr val="FFFFFF"/>
                </a:solidFill>
              </a:rPr>
              <a:t>Sesion informativa </a:t>
            </a:r>
            <a:endParaRPr lang="pt-BR" altLang="en-US" sz="36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altLang="en-US" sz="36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endParaRPr lang="pt-BR" altLang="en-US" sz="36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pt-BR" altLang="en-US" sz="21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endParaRPr lang="pt-BR" altLang="en-US" sz="2800" b="1" dirty="0" smtClean="0">
              <a:solidFill>
                <a:srgbClr val="FFFFFF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sv-SE" altLang="en-US" sz="21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spcBef>
                <a:spcPts val="525"/>
              </a:spcBef>
              <a:buSzPct val="100000"/>
              <a:defRPr/>
            </a:pPr>
            <a:endParaRPr lang="sv-SE" altLang="en-US" sz="2100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F5494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endParaRPr lang="en-GB" altLang="en-US" sz="1400" i="0" dirty="0" smtClean="0">
              <a:solidFill>
                <a:srgbClr val="FFFFFF"/>
              </a:solidFill>
            </a:endParaRPr>
          </a:p>
        </p:txBody>
      </p:sp>
      <p:sp>
        <p:nvSpPr>
          <p:cNvPr id="7173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9D2F93D-039F-4EA0-97DD-35AB0FEF2441}" type="slidenum">
              <a:rPr lang="en-GB" altLang="en-US" sz="1400" i="0" smtClean="0">
                <a:solidFill>
                  <a:srgbClr val="FFFF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400" i="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880417" y="5613071"/>
            <a:ext cx="7597477" cy="7384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en-US" sz="2399" b="1" dirty="0" err="1">
                <a:solidFill>
                  <a:srgbClr val="FFFFFF"/>
                </a:solidFill>
                <a:latin typeface="Open Sans"/>
              </a:rPr>
              <a:t>Plazo</a:t>
            </a:r>
            <a:r>
              <a:rPr lang="en-US" sz="2399" b="1" dirty="0">
                <a:solidFill>
                  <a:srgbClr val="FFFFFF"/>
                </a:solidFill>
                <a:latin typeface="Open Sans"/>
              </a:rPr>
              <a:t> de </a:t>
            </a:r>
            <a:r>
              <a:rPr lang="en-US" sz="2399" b="1" dirty="0" err="1">
                <a:solidFill>
                  <a:srgbClr val="FFFFFF"/>
                </a:solidFill>
                <a:latin typeface="Open Sans"/>
              </a:rPr>
              <a:t>presentación</a:t>
            </a:r>
            <a:r>
              <a:rPr lang="en-US" sz="2399" b="1" dirty="0">
                <a:solidFill>
                  <a:srgbClr val="FFFFFF"/>
                </a:solidFill>
                <a:latin typeface="Open Sans"/>
              </a:rPr>
              <a:t> </a:t>
            </a:r>
            <a:r>
              <a:rPr lang="en-US" sz="2399" b="1" dirty="0" err="1" smtClean="0">
                <a:solidFill>
                  <a:srgbClr val="FFFFFF"/>
                </a:solidFill>
                <a:latin typeface="Open Sans"/>
              </a:rPr>
              <a:t>propuestas</a:t>
            </a:r>
            <a:endParaRPr lang="en-US" sz="2399" b="1" dirty="0" smtClean="0">
              <a:solidFill>
                <a:srgbClr val="FFFFFF"/>
              </a:solidFill>
              <a:latin typeface="Open Sans"/>
            </a:endParaRPr>
          </a:p>
          <a:p>
            <a:pPr algn="r"/>
            <a:r>
              <a:rPr lang="pt-BR" sz="2399" b="1" dirty="0" smtClean="0">
                <a:solidFill>
                  <a:srgbClr val="FFFF00"/>
                </a:solidFill>
                <a:latin typeface="Open Sans"/>
              </a:rPr>
              <a:t>01 </a:t>
            </a:r>
            <a:r>
              <a:rPr lang="pt-BR" sz="2399" b="1" dirty="0">
                <a:solidFill>
                  <a:srgbClr val="FFFF00"/>
                </a:solidFill>
                <a:latin typeface="Open Sans"/>
              </a:rPr>
              <a:t>de </a:t>
            </a:r>
            <a:r>
              <a:rPr lang="pt-BR" sz="2399" b="1" dirty="0" smtClean="0">
                <a:solidFill>
                  <a:srgbClr val="FFFF00"/>
                </a:solidFill>
                <a:latin typeface="Open Sans"/>
              </a:rPr>
              <a:t>mayo </a:t>
            </a:r>
            <a:r>
              <a:rPr lang="pt-BR" sz="2399" b="1" dirty="0">
                <a:solidFill>
                  <a:srgbClr val="FFFF00"/>
                </a:solidFill>
                <a:latin typeface="Open Sans"/>
              </a:rPr>
              <a:t>23:59 </a:t>
            </a:r>
            <a:r>
              <a:rPr lang="pt-BR" sz="2399" b="1" dirty="0" smtClean="0">
                <a:solidFill>
                  <a:srgbClr val="FFFF00"/>
                </a:solidFill>
                <a:latin typeface="Open Sans"/>
              </a:rPr>
              <a:t>hora </a:t>
            </a:r>
            <a:r>
              <a:rPr lang="pt-BR" sz="2399" b="1" dirty="0">
                <a:solidFill>
                  <a:srgbClr val="FFFF00"/>
                </a:solidFill>
                <a:latin typeface="Open Sans"/>
              </a:rPr>
              <a:t>de Caracas </a:t>
            </a:r>
            <a:endParaRPr lang="en-US" sz="2399" b="1" dirty="0">
              <a:solidFill>
                <a:srgbClr val="FFFF00"/>
              </a:solidFill>
              <a:latin typeface="Open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33CC33"/>
                </a:solidFill>
              </a:rPr>
              <a:t>Dotación financiera Lote 2 </a:t>
            </a:r>
            <a:r>
              <a:rPr lang="es-CL" sz="1400" dirty="0" smtClean="0">
                <a:solidFill>
                  <a:srgbClr val="33CC33"/>
                </a:solidFill>
              </a:rPr>
              <a:t>(1.3 </a:t>
            </a:r>
            <a:r>
              <a:rPr lang="es-CL" sz="1400" dirty="0" err="1" smtClean="0">
                <a:solidFill>
                  <a:srgbClr val="33CC33"/>
                </a:solidFill>
              </a:rPr>
              <a:t>pp</a:t>
            </a:r>
            <a:r>
              <a:rPr lang="es-CL" sz="1400" dirty="0" smtClean="0">
                <a:solidFill>
                  <a:srgbClr val="33CC33"/>
                </a:solidFill>
              </a:rPr>
              <a:t> 6)</a:t>
            </a:r>
            <a:endParaRPr lang="es-CL" sz="1400" dirty="0">
              <a:solidFill>
                <a:srgbClr val="33CC33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74889"/>
            <a:ext cx="8228013" cy="4034432"/>
          </a:xfrm>
        </p:spPr>
        <p:txBody>
          <a:bodyPr/>
          <a:lstStyle/>
          <a:p>
            <a:pPr marL="0" lvl="0" indent="0"/>
            <a:r>
              <a:rPr lang="es-CO" sz="1800" dirty="0" smtClean="0"/>
              <a:t>Dotación financiera total: EUR 500,000</a:t>
            </a:r>
          </a:p>
          <a:p>
            <a:pPr marL="0" lvl="0" indent="0"/>
            <a:endParaRPr lang="es-CO" sz="1800" dirty="0" smtClean="0"/>
          </a:p>
          <a:p>
            <a:pPr marL="0" lvl="0" indent="0"/>
            <a:r>
              <a:rPr lang="es-CO" sz="1800" dirty="0" smtClean="0"/>
              <a:t>Cuantía de las subvenciones</a:t>
            </a:r>
          </a:p>
          <a:p>
            <a:pPr lvl="0">
              <a:buFontTx/>
              <a:buChar char="-"/>
            </a:pPr>
            <a:r>
              <a:rPr lang="es-CO" sz="1800" dirty="0" smtClean="0"/>
              <a:t>importe mínimo: EUR 400,000</a:t>
            </a:r>
          </a:p>
          <a:p>
            <a:pPr lvl="0">
              <a:buFontTx/>
              <a:buChar char="-"/>
            </a:pPr>
            <a:r>
              <a:rPr lang="es-CO" sz="1800" dirty="0" smtClean="0"/>
              <a:t>importe máximo: EUR 500,000</a:t>
            </a:r>
          </a:p>
          <a:p>
            <a:pPr lvl="0">
              <a:buFontTx/>
              <a:buChar char="-"/>
            </a:pPr>
            <a:endParaRPr lang="es-CO" sz="1800" dirty="0" smtClean="0"/>
          </a:p>
          <a:p>
            <a:pPr marL="0" lvl="0" indent="0"/>
            <a:r>
              <a:rPr lang="es-CO" sz="1800" dirty="0" smtClean="0"/>
              <a:t>Porcentaje mínimo: 90 % del total de los costes subvencionables de la acción.</a:t>
            </a:r>
          </a:p>
          <a:p>
            <a:pPr marL="0" lvl="0" indent="0"/>
            <a:r>
              <a:rPr lang="es-CO" sz="1800" dirty="0" smtClean="0"/>
              <a:t>Porcentaje máximo: 95 % del total de los costes subvencionables de la acción.</a:t>
            </a:r>
          </a:p>
          <a:p>
            <a:pPr marL="0" lvl="0" indent="0"/>
            <a:endParaRPr lang="es-CO" sz="1800" dirty="0" smtClean="0"/>
          </a:p>
          <a:p>
            <a:pPr marL="0" lvl="0" indent="0"/>
            <a:r>
              <a:rPr lang="es-CO" sz="1800" dirty="0" smtClean="0"/>
              <a:t>Co-financiación: fuentes propias u otros donantes</a:t>
            </a:r>
          </a:p>
          <a:p>
            <a:pPr marL="0" lvl="0" indent="0"/>
            <a:r>
              <a:rPr lang="es-CO" sz="1800" dirty="0" smtClean="0"/>
              <a:t> 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9512" y="332656"/>
            <a:ext cx="3163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n-US" sz="1400" b="1" dirty="0">
                <a:solidFill>
                  <a:srgbClr val="33CC33"/>
                </a:solidFill>
                <a:latin typeface="+mj-lt"/>
                <a:cs typeface="+mj-cs"/>
              </a:rPr>
              <a:t>Lote </a:t>
            </a:r>
            <a:r>
              <a:rPr lang="es-ES" altLang="en-US" sz="1400" b="1" dirty="0" smtClean="0">
                <a:solidFill>
                  <a:srgbClr val="33CC33"/>
                </a:solidFill>
                <a:latin typeface="+mj-lt"/>
                <a:cs typeface="+mj-cs"/>
              </a:rPr>
              <a:t>2. </a:t>
            </a:r>
            <a:r>
              <a:rPr lang="es-ES" altLang="en-US" sz="1400" b="1" dirty="0">
                <a:solidFill>
                  <a:srgbClr val="33CC33"/>
                </a:solidFill>
              </a:rPr>
              <a:t>P</a:t>
            </a:r>
            <a:r>
              <a:rPr lang="es-ES" sz="1400" b="1" dirty="0" smtClean="0">
                <a:solidFill>
                  <a:srgbClr val="33CC33"/>
                </a:solidFill>
              </a:rPr>
              <a:t>rocesos electorales </a:t>
            </a:r>
          </a:p>
          <a:p>
            <a:r>
              <a:rPr lang="es-ES" sz="1400" b="1" dirty="0">
                <a:solidFill>
                  <a:srgbClr val="33CC33"/>
                </a:solidFill>
              </a:rPr>
              <a:t>	 </a:t>
            </a:r>
            <a:r>
              <a:rPr lang="es-ES" sz="1400" b="1" dirty="0" smtClean="0">
                <a:solidFill>
                  <a:srgbClr val="33CC33"/>
                </a:solidFill>
              </a:rPr>
              <a:t>    </a:t>
            </a:r>
            <a:r>
              <a:rPr lang="es-ES" sz="1400" b="1" dirty="0" smtClean="0">
                <a:solidFill>
                  <a:srgbClr val="33CC33"/>
                </a:solidFill>
              </a:rPr>
              <a:t>íntegros e inclusivos</a:t>
            </a:r>
            <a:endParaRPr lang="en-GB" sz="1400" b="1" dirty="0">
              <a:solidFill>
                <a:srgbClr val="33CC33"/>
              </a:solidFill>
              <a:latin typeface="+mj-lt"/>
              <a:cs typeface="+mj-cs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37287"/>
            <a:ext cx="763861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27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993366"/>
                </a:solidFill>
              </a:rPr>
              <a:t>Eligibilidad</a:t>
            </a:r>
            <a:r>
              <a:rPr lang="en-GB" dirty="0" smtClean="0">
                <a:solidFill>
                  <a:srgbClr val="993366"/>
                </a:solidFill>
              </a:rPr>
              <a:t> de los </a:t>
            </a:r>
            <a:r>
              <a:rPr lang="en-GB" dirty="0" err="1" smtClean="0">
                <a:solidFill>
                  <a:srgbClr val="993366"/>
                </a:solidFill>
              </a:rPr>
              <a:t>solicitantes</a:t>
            </a:r>
            <a:r>
              <a:rPr lang="en-GB" dirty="0" smtClean="0">
                <a:solidFill>
                  <a:srgbClr val="993366"/>
                </a:solidFill>
              </a:rPr>
              <a:t> </a:t>
            </a:r>
            <a:r>
              <a:rPr lang="en-GB" sz="1400" dirty="0" smtClean="0">
                <a:solidFill>
                  <a:srgbClr val="993366"/>
                </a:solidFill>
              </a:rPr>
              <a:t>(ambos </a:t>
            </a:r>
            <a:r>
              <a:rPr lang="en-GB" sz="1400" dirty="0" err="1" smtClean="0">
                <a:solidFill>
                  <a:srgbClr val="993366"/>
                </a:solidFill>
              </a:rPr>
              <a:t>lotes</a:t>
            </a:r>
            <a:r>
              <a:rPr lang="en-GB" sz="1400" dirty="0" smtClean="0">
                <a:solidFill>
                  <a:srgbClr val="993366"/>
                </a:solidFill>
              </a:rPr>
              <a:t>, 2.1.1 pp 7-8)</a:t>
            </a:r>
            <a:endParaRPr lang="en-GB" sz="14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4888"/>
            <a:ext cx="8228013" cy="4250456"/>
          </a:xfrm>
        </p:spPr>
        <p:txBody>
          <a:bodyPr/>
          <a:lstStyle/>
          <a:p>
            <a:r>
              <a:rPr lang="es-CO" sz="1600" b="1" i="0" dirty="0" smtClean="0"/>
              <a:t>Solicitante principal</a:t>
            </a:r>
          </a:p>
          <a:p>
            <a:endParaRPr lang="es-CO" sz="1600" i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CO" sz="1600" i="0" dirty="0" smtClean="0"/>
              <a:t>ser una </a:t>
            </a:r>
            <a:r>
              <a:rPr lang="es-CO" sz="1600" b="1" i="0" dirty="0" smtClean="0"/>
              <a:t>persona jurídica</a:t>
            </a:r>
            <a:r>
              <a:rPr lang="es-CO" sz="1600" i="0" dirty="0" smtClean="0"/>
              <a:t>; 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1600" b="1" i="0" dirty="0" smtClean="0"/>
              <a:t>no tener ánimo de lucro</a:t>
            </a:r>
            <a:r>
              <a:rPr lang="es-CO" sz="1600" i="0" dirty="0" smtClean="0"/>
              <a:t>; 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1600" i="0" dirty="0" smtClean="0"/>
              <a:t>Ser organización de la sociedad civil;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1600" i="0" dirty="0" smtClean="0"/>
              <a:t>encontrarse establecido en  </a:t>
            </a:r>
            <a:r>
              <a:rPr lang="es-CO" sz="1600" b="1" i="0" dirty="0" smtClean="0"/>
              <a:t>Venezuela</a:t>
            </a:r>
            <a:r>
              <a:rPr lang="es-CO" sz="1600" i="0" dirty="0" smtClean="0"/>
              <a:t>, o un país miembro de la </a:t>
            </a:r>
            <a:r>
              <a:rPr lang="es-CO" sz="1600" b="1" i="0" dirty="0" smtClean="0"/>
              <a:t>Unión Europea</a:t>
            </a:r>
            <a:r>
              <a:rPr lang="es-CO" sz="1600" i="0" dirty="0" smtClean="0"/>
              <a:t>; 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1600" i="0" dirty="0" smtClean="0"/>
              <a:t>ser </a:t>
            </a:r>
            <a:r>
              <a:rPr lang="es-CO" sz="1600" b="1" i="0" dirty="0" smtClean="0"/>
              <a:t>directamente responsables</a:t>
            </a:r>
            <a:r>
              <a:rPr lang="es-CO" sz="1600" i="0" dirty="0" smtClean="0"/>
              <a:t>, con sus </a:t>
            </a:r>
            <a:r>
              <a:rPr lang="es-CO" sz="1600" i="0" dirty="0" err="1" smtClean="0"/>
              <a:t>cosolicitantes</a:t>
            </a:r>
            <a:r>
              <a:rPr lang="es-CO" sz="1600" i="0" dirty="0" smtClean="0"/>
              <a:t> y entidades afiliadas, de la preparación y gestión de la acción y no limitarse simplemente a actuar como intermediarios; 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sz="1600" i="0" dirty="0" smtClean="0"/>
              <a:t>tener por lo menos </a:t>
            </a:r>
            <a:r>
              <a:rPr lang="es-CO" sz="1600" b="1" i="0" dirty="0" smtClean="0"/>
              <a:t>dos (2) años de experiencia </a:t>
            </a:r>
            <a:r>
              <a:rPr lang="es-CO" sz="1600" i="0" dirty="0" smtClean="0"/>
              <a:t>en la temática de la propuesta presentada.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596336" y="6245225"/>
            <a:ext cx="1088877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81531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993366"/>
                </a:solidFill>
              </a:rPr>
              <a:t>Eligibilidad</a:t>
            </a:r>
            <a:r>
              <a:rPr lang="en-GB" dirty="0" smtClean="0">
                <a:solidFill>
                  <a:srgbClr val="993366"/>
                </a:solidFill>
              </a:rPr>
              <a:t> de los </a:t>
            </a:r>
            <a:r>
              <a:rPr lang="en-GB" dirty="0" err="1" smtClean="0">
                <a:solidFill>
                  <a:srgbClr val="993366"/>
                </a:solidFill>
              </a:rPr>
              <a:t>solicitantes</a:t>
            </a:r>
            <a:r>
              <a:rPr lang="en-GB" dirty="0" smtClean="0">
                <a:solidFill>
                  <a:srgbClr val="993366"/>
                </a:solidFill>
              </a:rPr>
              <a:t> </a:t>
            </a:r>
            <a:r>
              <a:rPr lang="en-GB" sz="1400" dirty="0" smtClean="0">
                <a:solidFill>
                  <a:srgbClr val="993366"/>
                </a:solidFill>
              </a:rPr>
              <a:t>(ambos </a:t>
            </a:r>
            <a:r>
              <a:rPr lang="en-GB" sz="1400" dirty="0" err="1" smtClean="0">
                <a:solidFill>
                  <a:srgbClr val="993366"/>
                </a:solidFill>
              </a:rPr>
              <a:t>lotes</a:t>
            </a:r>
            <a:r>
              <a:rPr lang="en-GB" sz="1400" dirty="0" smtClean="0">
                <a:solidFill>
                  <a:srgbClr val="993366"/>
                </a:solidFill>
              </a:rPr>
              <a:t>, 2.1.1 pp 7-8-9)</a:t>
            </a:r>
            <a:endParaRPr lang="en-GB" sz="14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4888"/>
            <a:ext cx="8228013" cy="4250456"/>
          </a:xfrm>
        </p:spPr>
        <p:txBody>
          <a:bodyPr/>
          <a:lstStyle/>
          <a:p>
            <a:r>
              <a:rPr lang="es-CO" sz="1800" b="1" i="0" dirty="0" err="1" smtClean="0"/>
              <a:t>Cosolicitantes</a:t>
            </a:r>
            <a:endParaRPr lang="es-CO" sz="1800" b="1" i="0" dirty="0" smtClean="0"/>
          </a:p>
          <a:p>
            <a:endParaRPr lang="es-CO" sz="1600" b="1" i="0" dirty="0"/>
          </a:p>
          <a:p>
            <a:pPr marL="0" indent="0"/>
            <a:r>
              <a:rPr lang="es-ES" sz="1600" i="0" dirty="0">
                <a:solidFill>
                  <a:srgbClr val="10539C"/>
                </a:solidFill>
              </a:rPr>
              <a:t>La presencia de </a:t>
            </a:r>
            <a:r>
              <a:rPr lang="es-ES" sz="1600" i="0" dirty="0">
                <a:solidFill>
                  <a:srgbClr val="FF0000"/>
                </a:solidFill>
              </a:rPr>
              <a:t>mínimo un </a:t>
            </a:r>
            <a:r>
              <a:rPr lang="es-ES" sz="1600" i="0" dirty="0" err="1">
                <a:solidFill>
                  <a:srgbClr val="FF0000"/>
                </a:solidFill>
              </a:rPr>
              <a:t>cosolicitante</a:t>
            </a:r>
            <a:r>
              <a:rPr lang="es-ES" sz="1600" i="0" dirty="0">
                <a:solidFill>
                  <a:srgbClr val="FF0000"/>
                </a:solidFill>
              </a:rPr>
              <a:t> </a:t>
            </a:r>
            <a:r>
              <a:rPr lang="es-ES" sz="1600" i="0" dirty="0">
                <a:solidFill>
                  <a:srgbClr val="10539C"/>
                </a:solidFill>
              </a:rPr>
              <a:t>es obligatoria. </a:t>
            </a:r>
            <a:endParaRPr lang="es-ES" sz="1600" i="0" dirty="0" smtClean="0">
              <a:solidFill>
                <a:srgbClr val="10539C"/>
              </a:solidFill>
            </a:endParaRPr>
          </a:p>
          <a:p>
            <a:pPr marL="0" indent="0"/>
            <a:r>
              <a:rPr lang="es-ES" sz="1600" i="0" dirty="0" smtClean="0">
                <a:solidFill>
                  <a:srgbClr val="10539C"/>
                </a:solidFill>
              </a:rPr>
              <a:t>En </a:t>
            </a:r>
            <a:r>
              <a:rPr lang="es-ES" sz="1600" i="0" dirty="0">
                <a:solidFill>
                  <a:srgbClr val="10539C"/>
                </a:solidFill>
              </a:rPr>
              <a:t>el caso de que el solicitante esté establecido en un país distinto a Venezuela, deberá obligatoriamente actuar con un </a:t>
            </a:r>
            <a:r>
              <a:rPr lang="es-ES" sz="1600" i="0" dirty="0" err="1">
                <a:solidFill>
                  <a:srgbClr val="10539C"/>
                </a:solidFill>
              </a:rPr>
              <a:t>cosolicitante</a:t>
            </a:r>
            <a:r>
              <a:rPr lang="es-ES" sz="1600" i="0" dirty="0">
                <a:solidFill>
                  <a:srgbClr val="10539C"/>
                </a:solidFill>
              </a:rPr>
              <a:t> establecido en Venezuela.</a:t>
            </a:r>
            <a:endParaRPr lang="en-GB" sz="1600" i="0" dirty="0">
              <a:solidFill>
                <a:srgbClr val="10539C"/>
              </a:solidFill>
            </a:endParaRPr>
          </a:p>
          <a:p>
            <a:endParaRPr lang="es-CO" sz="1600" b="1" i="0" dirty="0" smtClean="0">
              <a:solidFill>
                <a:srgbClr val="10539C"/>
              </a:solidFill>
            </a:endParaRPr>
          </a:p>
          <a:p>
            <a:pPr marL="0" indent="0"/>
            <a:r>
              <a:rPr lang="es-ES" sz="1600" i="0" dirty="0" smtClean="0">
                <a:solidFill>
                  <a:srgbClr val="10539C"/>
                </a:solidFill>
              </a:rPr>
              <a:t>Participan en el diseño y la ejecución de la acción, y los coses que realicen serán subvencionables de la misma manera que los efectuados por el solicitante principal.</a:t>
            </a:r>
          </a:p>
          <a:p>
            <a:pPr marL="0" indent="0"/>
            <a:endParaRPr lang="es-ES" sz="1600" i="0" dirty="0">
              <a:solidFill>
                <a:srgbClr val="10539C"/>
              </a:solidFill>
            </a:endParaRPr>
          </a:p>
          <a:p>
            <a:pPr marL="0" indent="0"/>
            <a:r>
              <a:rPr lang="es-ES" sz="1600" i="0" dirty="0" smtClean="0">
                <a:solidFill>
                  <a:srgbClr val="10539C"/>
                </a:solidFill>
              </a:rPr>
              <a:t>Mismos criterios de elegibilidad que los solicitantes.</a:t>
            </a:r>
            <a:endParaRPr lang="es-ES" sz="1600" i="0" dirty="0">
              <a:solidFill>
                <a:srgbClr val="10539C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596336" y="6245225"/>
            <a:ext cx="1088877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60897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993366"/>
                </a:solidFill>
              </a:rPr>
              <a:t>Elegibilidad de acciones </a:t>
            </a:r>
            <a:r>
              <a:rPr lang="es-CO" sz="1600" dirty="0" smtClean="0">
                <a:solidFill>
                  <a:srgbClr val="993366"/>
                </a:solidFill>
              </a:rPr>
              <a:t>(ambos lotes, 2.1.4, </a:t>
            </a:r>
            <a:r>
              <a:rPr lang="es-CO" sz="1600" dirty="0" err="1" smtClean="0">
                <a:solidFill>
                  <a:srgbClr val="993366"/>
                </a:solidFill>
              </a:rPr>
              <a:t>pp</a:t>
            </a:r>
            <a:r>
              <a:rPr lang="es-CO" sz="1600" dirty="0" smtClean="0">
                <a:solidFill>
                  <a:srgbClr val="993366"/>
                </a:solidFill>
              </a:rPr>
              <a:t> 11-12)</a:t>
            </a:r>
            <a:endParaRPr lang="es-CO" sz="16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1800" i="0" dirty="0" smtClean="0"/>
              <a:t>Duración: </a:t>
            </a:r>
            <a:r>
              <a:rPr lang="es-CO" sz="1800" b="1" i="0" dirty="0" smtClean="0"/>
              <a:t>24 a 48 meses.</a:t>
            </a:r>
          </a:p>
          <a:p>
            <a:endParaRPr lang="es-CO" sz="1800" b="1" i="0" dirty="0" smtClean="0"/>
          </a:p>
          <a:p>
            <a:pPr marL="0" indent="0"/>
            <a:r>
              <a:rPr lang="es-CO" sz="1800" i="0" dirty="0" smtClean="0"/>
              <a:t>Locación: </a:t>
            </a:r>
            <a:r>
              <a:rPr lang="es-CO" sz="1800" b="1" i="0" dirty="0" smtClean="0"/>
              <a:t>Venezuela</a:t>
            </a:r>
            <a:r>
              <a:rPr lang="es-CO" sz="1800" i="0" dirty="0" smtClean="0"/>
              <a:t>. Acciones especificas en otros países si debidamente justificado</a:t>
            </a:r>
          </a:p>
          <a:p>
            <a:endParaRPr lang="es-CO" sz="1800" i="0" dirty="0" smtClean="0"/>
          </a:p>
          <a:p>
            <a:pPr marL="0" indent="14288"/>
            <a:r>
              <a:rPr lang="es-CO" sz="1800" b="1" i="0" dirty="0" smtClean="0"/>
              <a:t>Ayuda financiera a terceros: obligatorio y esencial </a:t>
            </a:r>
            <a:r>
              <a:rPr lang="es-CO" sz="1800" i="0" dirty="0" smtClean="0"/>
              <a:t>para alcanzar los objetivos de la acción.</a:t>
            </a:r>
          </a:p>
          <a:p>
            <a:pPr marL="0" indent="14288"/>
            <a:endParaRPr lang="es-CO" sz="1800" i="0" dirty="0" smtClean="0"/>
          </a:p>
          <a:p>
            <a:pPr marL="0" indent="0"/>
            <a:r>
              <a:rPr lang="es-CO" sz="1800" i="0" dirty="0" smtClean="0"/>
              <a:t>El importe máximo de la ayuda financiera por cada tercero será de 60 000 EUR. </a:t>
            </a:r>
            <a:endParaRPr lang="es-CO" sz="2000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524328" y="6245225"/>
            <a:ext cx="1160885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886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93366"/>
                </a:solidFill>
              </a:rPr>
              <a:t>Numero de propuestas</a:t>
            </a:r>
            <a:endParaRPr lang="es-ES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89" y="2274888"/>
            <a:ext cx="8228013" cy="3527425"/>
          </a:xfrm>
        </p:spPr>
        <p:txBody>
          <a:bodyPr/>
          <a:lstStyle/>
          <a:p>
            <a:pPr marL="0" indent="0"/>
            <a:r>
              <a:rPr lang="es-ES" sz="1800" i="0" dirty="0"/>
              <a:t>C</a:t>
            </a:r>
            <a:r>
              <a:rPr lang="es-ES" sz="1800" i="0" dirty="0" smtClean="0"/>
              <a:t>ada </a:t>
            </a:r>
            <a:r>
              <a:rPr lang="es-ES" sz="1800" i="0" dirty="0"/>
              <a:t>solicitante principal </a:t>
            </a:r>
            <a:r>
              <a:rPr lang="es-ES" sz="1800" b="1" i="0" dirty="0"/>
              <a:t>no podrá </a:t>
            </a:r>
            <a:r>
              <a:rPr lang="es-ES" sz="1800" i="0" dirty="0"/>
              <a:t>presentar más de </a:t>
            </a:r>
            <a:r>
              <a:rPr lang="es-ES" sz="1800" b="1" i="0" dirty="0"/>
              <a:t>una </a:t>
            </a:r>
            <a:r>
              <a:rPr lang="es-ES" sz="1800" i="0" dirty="0" smtClean="0"/>
              <a:t>solicitud </a:t>
            </a:r>
            <a:r>
              <a:rPr lang="es-ES" sz="1800" b="1" i="0" dirty="0" smtClean="0"/>
              <a:t>por lote</a:t>
            </a:r>
            <a:r>
              <a:rPr lang="es-ES" sz="1800" i="0" dirty="0" smtClean="0"/>
              <a:t>. </a:t>
            </a:r>
          </a:p>
          <a:p>
            <a:endParaRPr lang="es-ES" sz="800" i="0" dirty="0"/>
          </a:p>
          <a:p>
            <a:pPr marL="0" indent="0"/>
            <a:r>
              <a:rPr lang="es-ES" sz="1800" i="0" dirty="0"/>
              <a:t>C</a:t>
            </a:r>
            <a:r>
              <a:rPr lang="es-ES" sz="1800" i="0" dirty="0" smtClean="0"/>
              <a:t>ada </a:t>
            </a:r>
            <a:r>
              <a:rPr lang="es-ES" sz="1800" i="0" dirty="0"/>
              <a:t>solicitante principal </a:t>
            </a:r>
            <a:r>
              <a:rPr lang="es-ES" sz="1800" b="1" i="0" dirty="0"/>
              <a:t>no podrá </a:t>
            </a:r>
            <a:r>
              <a:rPr lang="es-ES" sz="1800" i="0" dirty="0"/>
              <a:t>recibir más de </a:t>
            </a:r>
            <a:r>
              <a:rPr lang="es-ES" sz="1800" b="1" i="0" dirty="0"/>
              <a:t>una </a:t>
            </a:r>
            <a:r>
              <a:rPr lang="es-ES" sz="1800" i="0" dirty="0" smtClean="0"/>
              <a:t>subvención </a:t>
            </a:r>
            <a:r>
              <a:rPr lang="es-ES" sz="1800" b="1" i="0" dirty="0" smtClean="0"/>
              <a:t>por lote</a:t>
            </a:r>
            <a:r>
              <a:rPr lang="es-ES" sz="1800" i="0" dirty="0" smtClean="0"/>
              <a:t>. </a:t>
            </a:r>
          </a:p>
          <a:p>
            <a:endParaRPr lang="es-ES" sz="800" i="0" dirty="0"/>
          </a:p>
          <a:p>
            <a:pPr marL="0" indent="0"/>
            <a:r>
              <a:rPr lang="es-ES" sz="1800" i="0" dirty="0"/>
              <a:t>El </a:t>
            </a:r>
            <a:r>
              <a:rPr lang="es-ES" sz="1800" i="0" u="sng" dirty="0"/>
              <a:t>solicitante</a:t>
            </a:r>
            <a:r>
              <a:rPr lang="es-ES" sz="1800" i="0" dirty="0"/>
              <a:t> principal </a:t>
            </a:r>
            <a:r>
              <a:rPr lang="es-ES" sz="1800" b="1" i="0" dirty="0"/>
              <a:t>podrá </a:t>
            </a:r>
            <a:r>
              <a:rPr lang="es-ES" sz="1800" i="0" dirty="0"/>
              <a:t>ser al mismo tiempo </a:t>
            </a:r>
            <a:r>
              <a:rPr lang="es-ES" sz="1800" i="0" dirty="0" err="1"/>
              <a:t>cosolicitante</a:t>
            </a:r>
            <a:r>
              <a:rPr lang="es-ES" sz="1800" i="0" dirty="0"/>
              <a:t> o entidad afiliada en otra solicitud. </a:t>
            </a:r>
            <a:endParaRPr lang="es-ES" sz="1800" i="0" dirty="0" smtClean="0"/>
          </a:p>
          <a:p>
            <a:endParaRPr lang="es-ES" sz="800" i="0" dirty="0"/>
          </a:p>
          <a:p>
            <a:pPr marL="0" indent="0"/>
            <a:r>
              <a:rPr lang="es-ES" sz="1800" i="0" dirty="0" smtClean="0"/>
              <a:t>Cada </a:t>
            </a:r>
            <a:r>
              <a:rPr lang="es-ES" sz="1800" i="0" u="sng" dirty="0" err="1"/>
              <a:t>cosolicitante</a:t>
            </a:r>
            <a:r>
              <a:rPr lang="es-ES" sz="1800" i="0" dirty="0"/>
              <a:t>/entidad afiliada </a:t>
            </a:r>
            <a:r>
              <a:rPr lang="es-ES" sz="1800" b="1" i="0" dirty="0"/>
              <a:t>podrá </a:t>
            </a:r>
            <a:r>
              <a:rPr lang="es-ES" sz="1800" i="0" dirty="0"/>
              <a:t>ser </a:t>
            </a:r>
            <a:r>
              <a:rPr lang="es-ES" sz="1800" i="0" dirty="0" err="1" smtClean="0"/>
              <a:t>cosolicitante</a:t>
            </a:r>
            <a:r>
              <a:rPr lang="es-ES" sz="1800" i="0" dirty="0"/>
              <a:t>/</a:t>
            </a:r>
            <a:r>
              <a:rPr lang="es-ES" sz="1800" i="0" dirty="0" smtClean="0"/>
              <a:t>entidad </a:t>
            </a:r>
            <a:r>
              <a:rPr lang="es-ES" sz="1800" i="0" dirty="0"/>
              <a:t>afiliada en más de una solicitud. </a:t>
            </a:r>
            <a:endParaRPr lang="es-ES" sz="1800" i="0" dirty="0" smtClean="0"/>
          </a:p>
          <a:p>
            <a:endParaRPr lang="es-ES" sz="800" i="0" dirty="0"/>
          </a:p>
          <a:p>
            <a:pPr marL="0" indent="0"/>
            <a:r>
              <a:rPr lang="es-ES" sz="1800" i="0" dirty="0"/>
              <a:t>C</a:t>
            </a:r>
            <a:r>
              <a:rPr lang="es-ES" sz="1800" i="0" dirty="0" smtClean="0"/>
              <a:t>ada </a:t>
            </a:r>
            <a:r>
              <a:rPr lang="es-ES" sz="1800" i="0" dirty="0" err="1"/>
              <a:t>cosolicitante</a:t>
            </a:r>
            <a:r>
              <a:rPr lang="es-ES" sz="1800" i="0" dirty="0"/>
              <a:t>/entidad afiliada </a:t>
            </a:r>
            <a:r>
              <a:rPr lang="es-ES" sz="1800" b="1" i="0" dirty="0"/>
              <a:t>podrá </a:t>
            </a:r>
            <a:r>
              <a:rPr lang="es-ES" sz="1800" i="0" dirty="0"/>
              <a:t>recibir más de una subvención. 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884368" y="6245225"/>
            <a:ext cx="800845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95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>
                <a:solidFill>
                  <a:srgbClr val="993366"/>
                </a:solidFill>
              </a:rPr>
              <a:t>Tipos de acción </a:t>
            </a:r>
            <a:r>
              <a:rPr lang="es-CR" sz="1600" dirty="0" smtClean="0">
                <a:solidFill>
                  <a:srgbClr val="993366"/>
                </a:solidFill>
              </a:rPr>
              <a:t>(ambos lotes, 2.1.4 </a:t>
            </a:r>
            <a:r>
              <a:rPr lang="es-CR" sz="1600" dirty="0" err="1" smtClean="0">
                <a:solidFill>
                  <a:srgbClr val="993366"/>
                </a:solidFill>
              </a:rPr>
              <a:t>pp</a:t>
            </a:r>
            <a:r>
              <a:rPr lang="es-CR" sz="1600" dirty="0" smtClean="0">
                <a:solidFill>
                  <a:srgbClr val="993366"/>
                </a:solidFill>
              </a:rPr>
              <a:t> 11-12)</a:t>
            </a:r>
            <a:endParaRPr lang="es-CR" sz="16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1800" i="0" dirty="0" smtClean="0"/>
              <a:t>Una acción es un conjunto de actividades.</a:t>
            </a:r>
          </a:p>
          <a:p>
            <a:endParaRPr lang="es-CO" sz="1800" i="0" dirty="0"/>
          </a:p>
          <a:p>
            <a:r>
              <a:rPr lang="es-CO" sz="1800" i="0" dirty="0" smtClean="0"/>
              <a:t>NO son elegibles:</a:t>
            </a:r>
          </a:p>
          <a:p>
            <a:pPr>
              <a:buFontTx/>
              <a:buChar char="-"/>
            </a:pPr>
            <a:r>
              <a:rPr lang="es-CO" sz="1800" i="0" dirty="0" smtClean="0"/>
              <a:t>Acciones exclusive/principalmente centradas en ayuda individual para participación en talleres, seminarios, </a:t>
            </a:r>
            <a:r>
              <a:rPr lang="es-CO" sz="1800" i="0" dirty="0"/>
              <a:t>c</a:t>
            </a:r>
            <a:r>
              <a:rPr lang="es-CO" sz="1800" i="0" dirty="0" smtClean="0"/>
              <a:t>onferencias</a:t>
            </a:r>
          </a:p>
          <a:p>
            <a:pPr>
              <a:buFontTx/>
              <a:buChar char="-"/>
            </a:pPr>
            <a:r>
              <a:rPr lang="es-CO" sz="1800" i="0" dirty="0" smtClean="0"/>
              <a:t>Acciones destinadas a becas individuales o estudios de formación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9F300A76-603D-4E46-8873-C39350362EB4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3565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7922"/>
            <a:ext cx="8228012" cy="720998"/>
          </a:xfrm>
        </p:spPr>
        <p:txBody>
          <a:bodyPr/>
          <a:lstStyle/>
          <a:p>
            <a:r>
              <a:rPr lang="es-CO" dirty="0" smtClean="0">
                <a:solidFill>
                  <a:srgbClr val="993366"/>
                </a:solidFill>
              </a:rPr>
              <a:t>Tipos de actividad – no exhaustivo </a:t>
            </a:r>
            <a:r>
              <a:rPr lang="es-CO" sz="1600" dirty="0" smtClean="0">
                <a:solidFill>
                  <a:srgbClr val="993366"/>
                </a:solidFill>
              </a:rPr>
              <a:t>(2.1.4 </a:t>
            </a:r>
            <a:r>
              <a:rPr lang="es-CO" sz="1600" dirty="0" err="1" smtClean="0">
                <a:solidFill>
                  <a:srgbClr val="993366"/>
                </a:solidFill>
              </a:rPr>
              <a:t>pp</a:t>
            </a:r>
            <a:r>
              <a:rPr lang="es-CO" sz="1600" dirty="0" smtClean="0">
                <a:solidFill>
                  <a:srgbClr val="993366"/>
                </a:solidFill>
              </a:rPr>
              <a:t> 11-12)</a:t>
            </a:r>
            <a:endParaRPr lang="es-CO" sz="16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699" y="1772816"/>
            <a:ext cx="8228013" cy="4032447"/>
          </a:xfrm>
        </p:spPr>
        <p:txBody>
          <a:bodyPr/>
          <a:lstStyle/>
          <a:p>
            <a:r>
              <a:rPr lang="en-GB" b="1" i="0" dirty="0" err="1" smtClean="0">
                <a:solidFill>
                  <a:srgbClr val="FFC000"/>
                </a:solidFill>
              </a:rPr>
              <a:t>Lote</a:t>
            </a:r>
            <a:r>
              <a:rPr lang="en-GB" b="1" i="0" dirty="0" smtClean="0">
                <a:solidFill>
                  <a:srgbClr val="FFC000"/>
                </a:solidFill>
              </a:rPr>
              <a:t> 1. </a:t>
            </a:r>
            <a:r>
              <a:rPr lang="en-GB" b="1" i="0" dirty="0" err="1" smtClean="0">
                <a:solidFill>
                  <a:srgbClr val="FFC000"/>
                </a:solidFill>
              </a:rPr>
              <a:t>Jovenes</a:t>
            </a:r>
            <a:endParaRPr lang="en-GB" b="1" i="0" dirty="0" smtClean="0">
              <a:solidFill>
                <a:srgbClr val="FFC000"/>
              </a:solidFill>
            </a:endParaRPr>
          </a:p>
          <a:p>
            <a:pPr lvl="0"/>
            <a:r>
              <a:rPr lang="es-ES" sz="1600" i="0" dirty="0" smtClean="0"/>
              <a:t>- Actividades </a:t>
            </a:r>
            <a:r>
              <a:rPr lang="es-ES" sz="1600" i="0" dirty="0"/>
              <a:t>de capacitación, formación, asistencia técnica y tutoría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Encuentros</a:t>
            </a:r>
            <a:r>
              <a:rPr lang="es-ES" sz="1600" i="0" dirty="0"/>
              <a:t>, talleres y seminarios, intercambios de experiencias entre actores activos en los temas señalados para el lote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Estudios </a:t>
            </a:r>
            <a:r>
              <a:rPr lang="es-ES" sz="1600" i="0" dirty="0"/>
              <a:t>e </a:t>
            </a:r>
            <a:r>
              <a:rPr lang="es-ES" sz="1600" i="0" dirty="0" smtClean="0"/>
              <a:t>investigación (que no </a:t>
            </a:r>
            <a:r>
              <a:rPr lang="es-ES" sz="1600" i="0" dirty="0"/>
              <a:t>sean el objetivo principal de una acción, si no que un insumo para </a:t>
            </a:r>
            <a:r>
              <a:rPr lang="es-ES" sz="1600" i="0" dirty="0" smtClean="0"/>
              <a:t>realizarla</a:t>
            </a:r>
            <a:r>
              <a:rPr lang="en-GB" sz="1600" i="0" dirty="0" smtClean="0"/>
              <a:t>)</a:t>
            </a:r>
          </a:p>
          <a:p>
            <a:pPr marL="0" lvl="0" indent="0"/>
            <a:r>
              <a:rPr lang="es-ES" sz="1600" i="0" dirty="0" smtClean="0"/>
              <a:t>- Generación, difusión </a:t>
            </a:r>
            <a:r>
              <a:rPr lang="es-ES" sz="1600" i="0" dirty="0"/>
              <a:t>de </a:t>
            </a:r>
            <a:r>
              <a:rPr lang="es-ES" sz="1600" i="0" dirty="0" smtClean="0"/>
              <a:t>información i.e. desarrollo </a:t>
            </a:r>
            <a:r>
              <a:rPr lang="es-ES" sz="1600" i="0" dirty="0"/>
              <a:t>de materiales y campañas comunicacionales, productos audio-visuales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Actividades </a:t>
            </a:r>
            <a:r>
              <a:rPr lang="es-ES" sz="1600" i="0" dirty="0"/>
              <a:t>deportivas, artísticas, culturales, educativas, de desarrollo de herramientas para la vida, herramientas técnicas y profesionales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Actividades </a:t>
            </a:r>
            <a:r>
              <a:rPr lang="es-ES" sz="1600" i="0" dirty="0"/>
              <a:t>dirigidas a la prevención de la entrada de jóvenes en grupos, organizaciones o movimientos violentos, </a:t>
            </a:r>
            <a:r>
              <a:rPr lang="es-ES" sz="1600" i="0" dirty="0" smtClean="0"/>
              <a:t>incluyendo mediación </a:t>
            </a:r>
            <a:r>
              <a:rPr lang="es-ES" sz="1600" i="0" dirty="0"/>
              <a:t>y </a:t>
            </a:r>
            <a:r>
              <a:rPr lang="es-ES" sz="1600" i="0" dirty="0" smtClean="0"/>
              <a:t>promoción </a:t>
            </a:r>
            <a:r>
              <a:rPr lang="es-ES" sz="1600" i="0" dirty="0"/>
              <a:t>del diálogo a nivel local y </a:t>
            </a:r>
            <a:r>
              <a:rPr lang="es-ES" sz="1600" i="0" dirty="0" smtClean="0"/>
              <a:t>comunitario, acciones </a:t>
            </a:r>
            <a:r>
              <a:rPr lang="es-ES" sz="1600" i="0" dirty="0"/>
              <a:t>dirigidas a la rehabilitación y reintegración social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Actividades </a:t>
            </a:r>
            <a:r>
              <a:rPr lang="es-ES" sz="1600" i="0" dirty="0"/>
              <a:t>buscando favorecer la participación de la juventud como actores activos en la </a:t>
            </a:r>
            <a:r>
              <a:rPr lang="es-ES" sz="1600" i="0" dirty="0" smtClean="0"/>
              <a:t>creación/restablecimiento </a:t>
            </a:r>
            <a:r>
              <a:rPr lang="es-ES" sz="1600" i="0" dirty="0"/>
              <a:t>de comunidades en paz, apoyando su involucración en el activismo </a:t>
            </a:r>
            <a:r>
              <a:rPr lang="es-ES" sz="1600" i="0" dirty="0" smtClean="0"/>
              <a:t>social.</a:t>
            </a:r>
            <a:endParaRPr lang="en-GB" sz="1600" i="0" dirty="0"/>
          </a:p>
          <a:p>
            <a:endParaRPr lang="en-GB" b="1" i="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45225"/>
            <a:ext cx="656829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6843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1440"/>
            <a:ext cx="8228012" cy="720998"/>
          </a:xfrm>
        </p:spPr>
        <p:txBody>
          <a:bodyPr/>
          <a:lstStyle/>
          <a:p>
            <a:r>
              <a:rPr lang="es-CO" dirty="0" smtClean="0">
                <a:solidFill>
                  <a:srgbClr val="993366"/>
                </a:solidFill>
              </a:rPr>
              <a:t>Tipos de actividad – no exhaustivo </a:t>
            </a:r>
            <a:r>
              <a:rPr lang="es-CO" sz="1600" dirty="0" smtClean="0">
                <a:solidFill>
                  <a:srgbClr val="993366"/>
                </a:solidFill>
              </a:rPr>
              <a:t>(2.1.4 </a:t>
            </a:r>
            <a:r>
              <a:rPr lang="es-CO" sz="1600" dirty="0" err="1" smtClean="0">
                <a:solidFill>
                  <a:srgbClr val="993366"/>
                </a:solidFill>
              </a:rPr>
              <a:t>pp</a:t>
            </a:r>
            <a:r>
              <a:rPr lang="es-CO" sz="1600" dirty="0" smtClean="0">
                <a:solidFill>
                  <a:srgbClr val="993366"/>
                </a:solidFill>
              </a:rPr>
              <a:t> 11-12)</a:t>
            </a:r>
            <a:endParaRPr lang="es-CO" sz="16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699" y="1772816"/>
            <a:ext cx="8228013" cy="4032447"/>
          </a:xfrm>
        </p:spPr>
        <p:txBody>
          <a:bodyPr/>
          <a:lstStyle/>
          <a:p>
            <a:r>
              <a:rPr lang="en-GB" b="1" i="0" dirty="0" err="1" smtClean="0">
                <a:solidFill>
                  <a:srgbClr val="00B050"/>
                </a:solidFill>
              </a:rPr>
              <a:t>Lote</a:t>
            </a:r>
            <a:r>
              <a:rPr lang="en-GB" b="1" i="0" dirty="0" smtClean="0">
                <a:solidFill>
                  <a:srgbClr val="00B050"/>
                </a:solidFill>
              </a:rPr>
              <a:t> 2. </a:t>
            </a:r>
            <a:r>
              <a:rPr lang="en-GB" b="1" i="0" dirty="0" err="1" smtClean="0">
                <a:solidFill>
                  <a:srgbClr val="00B050"/>
                </a:solidFill>
              </a:rPr>
              <a:t>Elecciones</a:t>
            </a:r>
            <a:endParaRPr lang="en-GB" b="1" i="0" dirty="0" smtClean="0">
              <a:solidFill>
                <a:srgbClr val="00B050"/>
              </a:solidFill>
            </a:endParaRPr>
          </a:p>
          <a:p>
            <a:pPr marL="0" lvl="0" indent="0"/>
            <a:r>
              <a:rPr lang="es-ES" sz="1600" i="0" dirty="0" smtClean="0"/>
              <a:t>- Análisis </a:t>
            </a:r>
            <a:r>
              <a:rPr lang="es-ES" sz="1600" i="0" dirty="0"/>
              <a:t>y monitoreo del marco electoral, incluso concientización, incidencia, y propuestas de reformas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Monitoreo </a:t>
            </a:r>
            <a:r>
              <a:rPr lang="es-ES" sz="1600" i="0" dirty="0"/>
              <a:t>de la implementación de recomendaciones de la </a:t>
            </a:r>
            <a:r>
              <a:rPr lang="en-GB" sz="1600" i="0" dirty="0" smtClean="0"/>
              <a:t>MOE 2021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Educación </a:t>
            </a:r>
            <a:r>
              <a:rPr lang="es-ES" sz="1600" i="0" dirty="0"/>
              <a:t>cívica, incluso sobre derechos electorales y el proceso electoral, de actores políticos y electores, con particular enfoque en grupos vulnerables </a:t>
            </a:r>
            <a:r>
              <a:rPr lang="es-ES" sz="1600" i="0" dirty="0" smtClean="0"/>
              <a:t>- Monitoreo</a:t>
            </a:r>
            <a:r>
              <a:rPr lang="es-ES" sz="1600" i="0" dirty="0"/>
              <a:t>, observación e incidencia de: </a:t>
            </a:r>
            <a:r>
              <a:rPr lang="es-ES" sz="1600" i="0" dirty="0" smtClean="0"/>
              <a:t>violaciones </a:t>
            </a:r>
            <a:r>
              <a:rPr lang="es-ES" sz="1600" i="0" dirty="0"/>
              <a:t>de </a:t>
            </a:r>
            <a:r>
              <a:rPr lang="es-ES" sz="1600" i="0" dirty="0" smtClean="0"/>
              <a:t>derechos </a:t>
            </a:r>
            <a:r>
              <a:rPr lang="es-ES" sz="1600" i="0" dirty="0"/>
              <a:t>y procedimientos electorales; </a:t>
            </a:r>
            <a:r>
              <a:rPr lang="es-ES" sz="1600" i="0" dirty="0" smtClean="0"/>
              <a:t>ámbito </a:t>
            </a:r>
            <a:r>
              <a:rPr lang="es-ES" sz="1600" i="0" dirty="0"/>
              <a:t>y procesos pre-electorales</a:t>
            </a:r>
            <a:r>
              <a:rPr lang="es-ES" sz="1600" i="0" dirty="0" smtClean="0"/>
              <a:t>, (registro </a:t>
            </a:r>
            <a:r>
              <a:rPr lang="es-ES" sz="1600" i="0" dirty="0"/>
              <a:t>de candidatos, funcionamiento de </a:t>
            </a:r>
            <a:r>
              <a:rPr lang="es-ES" sz="1600" i="0" dirty="0" smtClean="0"/>
              <a:t>órganos </a:t>
            </a:r>
            <a:r>
              <a:rPr lang="es-ES" sz="1600" i="0" dirty="0"/>
              <a:t>electorales, constitución y selección de centros de votación, desarrollo de campañas electorales, ejercicio de derechos políticos y </a:t>
            </a:r>
            <a:r>
              <a:rPr lang="es-ES" sz="1600" i="0" dirty="0" smtClean="0"/>
              <a:t>civiles; </a:t>
            </a:r>
            <a:r>
              <a:rPr lang="es-ES" sz="1600" i="0" dirty="0"/>
              <a:t>espacio </a:t>
            </a:r>
            <a:r>
              <a:rPr lang="es-ES" sz="1600" i="0" dirty="0" smtClean="0"/>
              <a:t>mediático, su </a:t>
            </a:r>
            <a:r>
              <a:rPr lang="es-ES" sz="1600" i="0" dirty="0"/>
              <a:t>uso durante el periodo pre y post electoral, y durante el día electoral; </a:t>
            </a:r>
            <a:r>
              <a:rPr lang="es-ES" sz="1600" i="0" dirty="0" smtClean="0"/>
              <a:t>censura </a:t>
            </a:r>
            <a:r>
              <a:rPr lang="es-ES" sz="1600" i="0" dirty="0"/>
              <a:t>online en el periodo pre y post electoral, y durante las elecciones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Iniciativas </a:t>
            </a:r>
            <a:r>
              <a:rPr lang="es-ES" sz="1600" i="0" dirty="0"/>
              <a:t>para combatir la desinformación en el periodo electoral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Iniciativas </a:t>
            </a:r>
            <a:r>
              <a:rPr lang="es-ES" sz="1600" i="0" dirty="0"/>
              <a:t>de observación electoral doméstica</a:t>
            </a:r>
            <a:endParaRPr lang="en-GB" sz="1600" i="0" dirty="0"/>
          </a:p>
          <a:p>
            <a:pPr marL="0" lvl="0" indent="0"/>
            <a:r>
              <a:rPr lang="es-ES" sz="1600" i="0" dirty="0" smtClean="0"/>
              <a:t>- Actividades </a:t>
            </a:r>
            <a:r>
              <a:rPr lang="es-ES" sz="1600" i="0" dirty="0"/>
              <a:t>de capacitación, formación, asistencia técnica, tutoría para la mejora de capacidades de liderazgo y gestión a nivel municipal y regional de cargos electos jóvenes.</a:t>
            </a:r>
            <a:endParaRPr lang="en-GB" sz="1600" i="0" dirty="0"/>
          </a:p>
          <a:p>
            <a:pPr marL="0" indent="0"/>
            <a:r>
              <a:rPr lang="es-ES" sz="1600" i="0" dirty="0"/>
              <a:t> </a:t>
            </a:r>
            <a:endParaRPr lang="en-GB" b="1" i="0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45225"/>
            <a:ext cx="656829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6715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Presentacion</a:t>
            </a:r>
            <a:r>
              <a:rPr lang="en-GB" dirty="0" smtClean="0">
                <a:solidFill>
                  <a:srgbClr val="FFC000"/>
                </a:solidFill>
              </a:rPr>
              <a:t> de la </a:t>
            </a:r>
            <a:r>
              <a:rPr lang="en-GB" dirty="0" err="1" smtClean="0">
                <a:solidFill>
                  <a:srgbClr val="FFC000"/>
                </a:solidFill>
              </a:rPr>
              <a:t>solicitud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213" y="2274888"/>
            <a:ext cx="8228013" cy="3527425"/>
          </a:xfrm>
        </p:spPr>
        <p:txBody>
          <a:bodyPr/>
          <a:lstStyle/>
          <a:p>
            <a:r>
              <a:rPr lang="en-GB" i="0" dirty="0" err="1" smtClean="0"/>
              <a:t>Registro</a:t>
            </a:r>
            <a:r>
              <a:rPr lang="en-GB" i="0" dirty="0" smtClean="0"/>
              <a:t> </a:t>
            </a:r>
            <a:r>
              <a:rPr lang="en-GB" i="0" dirty="0" err="1" smtClean="0"/>
              <a:t>en</a:t>
            </a:r>
            <a:r>
              <a:rPr lang="en-GB" i="0" dirty="0" smtClean="0"/>
              <a:t> PADOR </a:t>
            </a:r>
            <a:r>
              <a:rPr lang="en-GB" i="0" dirty="0" err="1" smtClean="0"/>
              <a:t>solicitante</a:t>
            </a:r>
            <a:r>
              <a:rPr lang="en-GB" i="0" dirty="0" smtClean="0"/>
              <a:t> y </a:t>
            </a:r>
            <a:r>
              <a:rPr lang="en-GB" i="0" dirty="0" err="1" smtClean="0"/>
              <a:t>cosolicitantes</a:t>
            </a:r>
            <a:r>
              <a:rPr lang="en-GB" i="0" dirty="0" smtClean="0"/>
              <a:t>, </a:t>
            </a:r>
            <a:r>
              <a:rPr lang="en-GB" i="0" dirty="0" err="1" smtClean="0"/>
              <a:t>obligatorio</a:t>
            </a:r>
            <a:r>
              <a:rPr lang="en-GB" i="0" dirty="0" smtClean="0"/>
              <a:t>. </a:t>
            </a:r>
          </a:p>
          <a:p>
            <a:endParaRPr lang="en-GB" i="0" dirty="0"/>
          </a:p>
          <a:p>
            <a:r>
              <a:rPr lang="en-GB" i="0" dirty="0" smtClean="0"/>
              <a:t>Nota conceptual y </a:t>
            </a:r>
            <a:r>
              <a:rPr lang="en-GB" i="0" dirty="0" err="1" smtClean="0"/>
              <a:t>declaracion</a:t>
            </a:r>
            <a:r>
              <a:rPr lang="en-GB" i="0" dirty="0" smtClean="0"/>
              <a:t> del </a:t>
            </a:r>
            <a:r>
              <a:rPr lang="en-GB" i="0" dirty="0" err="1" smtClean="0"/>
              <a:t>solicitante</a:t>
            </a:r>
            <a:r>
              <a:rPr lang="en-GB" i="0" dirty="0" smtClean="0"/>
              <a:t> principal</a:t>
            </a:r>
            <a:r>
              <a:rPr lang="en-GB" i="0" dirty="0"/>
              <a:t>, </a:t>
            </a:r>
            <a:r>
              <a:rPr lang="en-GB" i="0" dirty="0" err="1"/>
              <a:t>por</a:t>
            </a:r>
            <a:r>
              <a:rPr lang="en-GB" i="0" dirty="0"/>
              <a:t> </a:t>
            </a:r>
            <a:r>
              <a:rPr lang="en-GB" i="0" dirty="0" err="1"/>
              <a:t>correo</a:t>
            </a:r>
            <a:r>
              <a:rPr lang="en-GB" i="0" dirty="0"/>
              <a:t> </a:t>
            </a:r>
            <a:r>
              <a:rPr lang="en-GB" i="0" dirty="0" smtClean="0"/>
              <a:t>a: </a:t>
            </a:r>
            <a:endParaRPr lang="en-GB" i="0" dirty="0"/>
          </a:p>
          <a:p>
            <a:endParaRPr lang="es-ES" i="0" dirty="0" smtClean="0"/>
          </a:p>
          <a:p>
            <a:r>
              <a:rPr lang="es-ES" i="0" dirty="0" smtClean="0"/>
              <a:t>delegation-venezuela-cooperation@eeas.europa.eu  </a:t>
            </a:r>
            <a:endParaRPr lang="es-ES" i="0" dirty="0"/>
          </a:p>
          <a:p>
            <a:endParaRPr lang="es-ES" i="0" spc="35" dirty="0">
              <a:solidFill>
                <a:srgbClr val="003399"/>
              </a:solidFill>
              <a:latin typeface="Open Sans"/>
            </a:endParaRPr>
          </a:p>
          <a:p>
            <a:r>
              <a:rPr lang="es-ES" i="0" spc="35" dirty="0" smtClean="0">
                <a:solidFill>
                  <a:srgbClr val="003399"/>
                </a:solidFill>
                <a:latin typeface="Open Sans"/>
              </a:rPr>
              <a:t>Plazo: </a:t>
            </a:r>
            <a:r>
              <a:rPr lang="es-ES" i="0" spc="35" dirty="0" smtClean="0">
                <a:solidFill>
                  <a:srgbClr val="FF0000"/>
                </a:solidFill>
                <a:latin typeface="Open Sans"/>
              </a:rPr>
              <a:t>01 de mayo 23:59 Caracas</a:t>
            </a:r>
            <a:endParaRPr lang="en-GB" i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45225"/>
            <a:ext cx="656829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82865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Calendario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2280" lvl="1" indent="-231140">
              <a:lnSpc>
                <a:spcPts val="4199"/>
              </a:lnSpc>
              <a:buFont typeface="Arial"/>
              <a:buChar char="•"/>
            </a:pPr>
            <a:r>
              <a:rPr lang="en-US" sz="2799" spc="27" dirty="0" err="1">
                <a:solidFill>
                  <a:srgbClr val="000000"/>
                </a:solidFill>
                <a:latin typeface="Open Sans"/>
              </a:rPr>
              <a:t>Plazo</a:t>
            </a:r>
            <a:r>
              <a:rPr lang="en-US" sz="2799" spc="27" dirty="0">
                <a:solidFill>
                  <a:srgbClr val="000000"/>
                </a:solidFill>
                <a:latin typeface="Open Sans"/>
              </a:rPr>
              <a:t> para </a:t>
            </a:r>
            <a:r>
              <a:rPr lang="en-US" sz="2799" spc="27" dirty="0" err="1">
                <a:solidFill>
                  <a:srgbClr val="000000"/>
                </a:solidFill>
                <a:latin typeface="Open Sans"/>
              </a:rPr>
              <a:t>solicitar</a:t>
            </a:r>
            <a:r>
              <a:rPr lang="en-US" sz="2799" spc="27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2799" spc="27" dirty="0" err="1">
                <a:solidFill>
                  <a:srgbClr val="000000"/>
                </a:solidFill>
                <a:latin typeface="Open Sans"/>
              </a:rPr>
              <a:t>aclaraciones</a:t>
            </a:r>
            <a:r>
              <a:rPr lang="en-US" sz="2799" spc="27" dirty="0">
                <a:solidFill>
                  <a:srgbClr val="000000"/>
                </a:solidFill>
                <a:latin typeface="Open Sans"/>
              </a:rPr>
              <a:t> al </a:t>
            </a:r>
            <a:r>
              <a:rPr lang="en-US" sz="2799" spc="27" dirty="0" err="1">
                <a:solidFill>
                  <a:srgbClr val="000000"/>
                </a:solidFill>
                <a:latin typeface="Open Sans"/>
              </a:rPr>
              <a:t>órgano</a:t>
            </a:r>
            <a:r>
              <a:rPr lang="en-US" sz="2799" spc="27" dirty="0">
                <a:solidFill>
                  <a:srgbClr val="000000"/>
                </a:solidFill>
                <a:latin typeface="Open Sans"/>
              </a:rPr>
              <a:t> de </a:t>
            </a:r>
            <a:r>
              <a:rPr lang="en-US" sz="2799" spc="27" dirty="0" err="1">
                <a:solidFill>
                  <a:srgbClr val="000000"/>
                </a:solidFill>
                <a:latin typeface="Open Sans"/>
              </a:rPr>
              <a:t>contratación</a:t>
            </a:r>
            <a:r>
              <a:rPr lang="en-US" sz="2799" spc="27" dirty="0">
                <a:solidFill>
                  <a:srgbClr val="000000"/>
                </a:solidFill>
                <a:latin typeface="Open Sans"/>
              </a:rPr>
              <a:t>:  </a:t>
            </a:r>
            <a:r>
              <a:rPr lang="es-ES" sz="2799" spc="27" dirty="0" smtClean="0">
                <a:solidFill>
                  <a:srgbClr val="1E448A"/>
                </a:solidFill>
                <a:latin typeface="Open Sans"/>
              </a:rPr>
              <a:t>12 </a:t>
            </a:r>
            <a:r>
              <a:rPr lang="es-ES" sz="2799" spc="27" dirty="0">
                <a:solidFill>
                  <a:srgbClr val="1E448A"/>
                </a:solidFill>
                <a:latin typeface="Open Sans"/>
              </a:rPr>
              <a:t>de </a:t>
            </a:r>
            <a:r>
              <a:rPr lang="es-ES" sz="2799" spc="27" dirty="0" smtClean="0">
                <a:solidFill>
                  <a:srgbClr val="1E448A"/>
                </a:solidFill>
                <a:latin typeface="Open Sans"/>
              </a:rPr>
              <a:t>abril 2022.</a:t>
            </a:r>
            <a:endParaRPr lang="es-ES" sz="2799" spc="27" dirty="0">
              <a:solidFill>
                <a:srgbClr val="1E448A"/>
              </a:solidFill>
              <a:latin typeface="Open Sans"/>
            </a:endParaRPr>
          </a:p>
          <a:p>
            <a:pPr marL="231140" lvl="1">
              <a:lnSpc>
                <a:spcPts val="4199"/>
              </a:lnSpc>
            </a:pPr>
            <a:endParaRPr lang="es-ES" sz="2799" spc="27" dirty="0">
              <a:solidFill>
                <a:srgbClr val="1E448A"/>
              </a:solidFill>
              <a:latin typeface="Open Sans"/>
            </a:endParaRPr>
          </a:p>
          <a:p>
            <a:pPr marL="462280" lvl="1" indent="-231140">
              <a:lnSpc>
                <a:spcPts val="4199"/>
              </a:lnSpc>
              <a:buFont typeface="Arial"/>
              <a:buChar char="•"/>
            </a:pPr>
            <a:r>
              <a:rPr lang="es-ES" sz="2800" spc="28" dirty="0">
                <a:solidFill>
                  <a:srgbClr val="000000"/>
                </a:solidFill>
                <a:latin typeface="Open Sans"/>
              </a:rPr>
              <a:t>El plazo para la presentación de las solicitudes completas: </a:t>
            </a:r>
            <a:r>
              <a:rPr lang="en-GB" sz="2799" spc="27" dirty="0" smtClean="0">
                <a:solidFill>
                  <a:srgbClr val="1E448A"/>
                </a:solidFill>
                <a:latin typeface="Open Sans"/>
              </a:rPr>
              <a:t>15 </a:t>
            </a:r>
            <a:r>
              <a:rPr lang="en-GB" sz="2799" spc="27" dirty="0">
                <a:solidFill>
                  <a:srgbClr val="1E448A"/>
                </a:solidFill>
                <a:latin typeface="Open Sans"/>
              </a:rPr>
              <a:t>de </a:t>
            </a:r>
            <a:r>
              <a:rPr lang="en-GB" sz="2799" spc="27" dirty="0" err="1" smtClean="0">
                <a:solidFill>
                  <a:srgbClr val="1E448A"/>
                </a:solidFill>
                <a:latin typeface="Open Sans"/>
              </a:rPr>
              <a:t>junio</a:t>
            </a:r>
            <a:r>
              <a:rPr lang="en-GB" sz="2799" spc="27" dirty="0" smtClean="0">
                <a:solidFill>
                  <a:srgbClr val="1E448A"/>
                </a:solidFill>
                <a:latin typeface="Open Sans"/>
              </a:rPr>
              <a:t> 2022, </a:t>
            </a:r>
            <a:r>
              <a:rPr lang="en-GB" sz="2799" spc="27" dirty="0">
                <a:solidFill>
                  <a:srgbClr val="1E448A"/>
                </a:solidFill>
                <a:latin typeface="Open Sans"/>
              </a:rPr>
              <a:t>a </a:t>
            </a:r>
            <a:r>
              <a:rPr lang="es-ES" sz="2799" spc="27" dirty="0">
                <a:solidFill>
                  <a:srgbClr val="1E448A"/>
                </a:solidFill>
                <a:latin typeface="Open Sans"/>
              </a:rPr>
              <a:t>las 23:59 </a:t>
            </a:r>
            <a:r>
              <a:rPr lang="es-ES" sz="2799" spc="27" dirty="0" smtClean="0">
                <a:solidFill>
                  <a:srgbClr val="1E448A"/>
                </a:solidFill>
                <a:latin typeface="Open Sans"/>
              </a:rPr>
              <a:t>Caracas.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956376" y="6245225"/>
            <a:ext cx="728837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4100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Contenido</a:t>
            </a:r>
            <a:r>
              <a:rPr lang="en-GB" dirty="0" smtClean="0">
                <a:solidFill>
                  <a:srgbClr val="FFC000"/>
                </a:solidFill>
              </a:rPr>
              <a:t> de la </a:t>
            </a:r>
            <a:r>
              <a:rPr lang="en-GB" dirty="0" err="1" smtClean="0">
                <a:solidFill>
                  <a:srgbClr val="FFC000"/>
                </a:solidFill>
              </a:rPr>
              <a:t>sesion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722" y="2999656"/>
            <a:ext cx="8228013" cy="252080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Guía para los solicitantes – aspectos operacionales</a:t>
            </a:r>
          </a:p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Procedimientos contractuales y financieros</a:t>
            </a:r>
          </a:p>
          <a:p>
            <a:pPr marL="457200" indent="-457200">
              <a:buAutoNum type="arabicPeriod"/>
            </a:pPr>
            <a:r>
              <a:rPr lang="es-ES" i="0" dirty="0" smtClean="0">
                <a:solidFill>
                  <a:schemeClr val="bg1"/>
                </a:solidFill>
              </a:rPr>
              <a:t>Registro PADOR</a:t>
            </a:r>
          </a:p>
          <a:p>
            <a:pPr marL="457200" indent="-457200">
              <a:buAutoNum type="arabicPeriod"/>
            </a:pP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3C81C3C0-4513-4317-806C-FEBD10353805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9555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7337"/>
            <a:ext cx="8228012" cy="935038"/>
          </a:xfrm>
        </p:spPr>
        <p:txBody>
          <a:bodyPr/>
          <a:lstStyle/>
          <a:p>
            <a:r>
              <a:rPr lang="en-GB" dirty="0" err="1" smtClean="0">
                <a:solidFill>
                  <a:srgbClr val="FFC000"/>
                </a:solidFill>
              </a:rPr>
              <a:t>Proceso</a:t>
            </a:r>
            <a:r>
              <a:rPr lang="en-GB" dirty="0" smtClean="0">
                <a:solidFill>
                  <a:srgbClr val="FFC000"/>
                </a:solidFill>
              </a:rPr>
              <a:t> de </a:t>
            </a:r>
            <a:r>
              <a:rPr lang="en-GB" dirty="0" err="1" smtClean="0">
                <a:solidFill>
                  <a:srgbClr val="FFC000"/>
                </a:solidFill>
              </a:rPr>
              <a:t>selección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1513"/>
            <a:ext cx="8228013" cy="3527425"/>
          </a:xfrm>
        </p:spPr>
        <p:txBody>
          <a:bodyPr/>
          <a:lstStyle/>
          <a:p>
            <a:r>
              <a:rPr lang="en-GB" sz="2200" i="0" dirty="0" smtClean="0"/>
              <a:t>-  Control </a:t>
            </a:r>
            <a:r>
              <a:rPr lang="en-GB" sz="2200" i="0" dirty="0" err="1" smtClean="0"/>
              <a:t>administrativo</a:t>
            </a:r>
            <a:endParaRPr lang="en-GB" sz="2200" i="0" dirty="0" smtClean="0"/>
          </a:p>
          <a:p>
            <a:r>
              <a:rPr lang="en-GB" sz="2200" i="0" dirty="0" smtClean="0"/>
              <a:t>-  </a:t>
            </a:r>
            <a:r>
              <a:rPr lang="en-GB" sz="2200" i="0" dirty="0" err="1" smtClean="0"/>
              <a:t>Evaluacion</a:t>
            </a:r>
            <a:r>
              <a:rPr lang="en-GB" sz="2200" i="0" dirty="0" smtClean="0"/>
              <a:t> de </a:t>
            </a:r>
            <a:r>
              <a:rPr lang="en-GB" sz="2200" i="0" dirty="0" err="1" smtClean="0"/>
              <a:t>notas</a:t>
            </a:r>
            <a:r>
              <a:rPr lang="en-GB" sz="2200" i="0" dirty="0" smtClean="0"/>
              <a:t> </a:t>
            </a:r>
            <a:r>
              <a:rPr lang="en-GB" sz="2200" i="0" dirty="0" err="1" smtClean="0"/>
              <a:t>conceptuales</a:t>
            </a:r>
            <a:endParaRPr lang="en-GB" sz="2200" i="0" dirty="0" smtClean="0"/>
          </a:p>
          <a:p>
            <a:r>
              <a:rPr lang="es-ES" sz="2200" i="0" dirty="0" smtClean="0"/>
              <a:t>-  Se </a:t>
            </a:r>
            <a:r>
              <a:rPr lang="es-ES" sz="2200" i="0" dirty="0"/>
              <a:t>invitará a los solicitantes cuyas expresiones de interés se encuentren dentro de los límites de los fondos disponibles, y en orden de la puntuación obtenida, a entablar </a:t>
            </a:r>
            <a:r>
              <a:rPr lang="es-ES" sz="2200" b="1" i="0" dirty="0"/>
              <a:t>negociaciones directas </a:t>
            </a:r>
            <a:r>
              <a:rPr lang="es-ES" sz="2200" i="0" dirty="0"/>
              <a:t>para finalizar sus formularios de solicitud completos para las concesiones de subvenciones. Las demás solicitudes serán incluidas en una lista de reserva, también en orden de la puntuación obtenida. </a:t>
            </a:r>
            <a:endParaRPr lang="en-GB" sz="22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7956376" y="6245225"/>
            <a:ext cx="728837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98384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3600" b="1" dirty="0" err="1" smtClean="0">
                <a:solidFill>
                  <a:srgbClr val="FFC000"/>
                </a:solidFill>
              </a:rPr>
              <a:t>Gracias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r>
              <a:rPr lang="en-GB" sz="3600" b="1" dirty="0" err="1" smtClean="0">
                <a:solidFill>
                  <a:srgbClr val="FFC000"/>
                </a:solidFill>
              </a:rPr>
              <a:t>por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r>
              <a:rPr lang="en-GB" sz="3600" b="1" dirty="0" err="1" smtClean="0">
                <a:solidFill>
                  <a:srgbClr val="FFC000"/>
                </a:solidFill>
              </a:rPr>
              <a:t>su</a:t>
            </a:r>
            <a:r>
              <a:rPr lang="en-GB" sz="3600" b="1" dirty="0" smtClean="0">
                <a:solidFill>
                  <a:srgbClr val="FFC000"/>
                </a:solidFill>
              </a:rPr>
              <a:t> </a:t>
            </a:r>
            <a:r>
              <a:rPr lang="en-GB" sz="3600" b="1" dirty="0" err="1" smtClean="0">
                <a:solidFill>
                  <a:srgbClr val="FFC000"/>
                </a:solidFill>
              </a:rPr>
              <a:t>atencion</a:t>
            </a:r>
            <a:endParaRPr lang="en-GB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539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95288" y="1844675"/>
            <a:ext cx="7993062" cy="4324261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2300" b="1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DISCLAIMER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Esta es una presentación de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sesión informativa </a:t>
            </a: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Convocatoria</a:t>
            </a: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b="1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“Participación e inclusión de jóvenes” y “Promoción de procesos electorales íntegros e </a:t>
            </a:r>
            <a:r>
              <a:rPr lang="es-ES" altLang="en-US" sz="1800" b="1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inclusivos”.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Con plazo de presentación de documentos de síntesis 01/05/2022 a las 23:59</a:t>
            </a: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La información contenida en ella resume los principales aspectos de la convocatoria y se publica con fines informativos.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ES" altLang="en-US" sz="1800" i="0" dirty="0">
              <a:solidFill>
                <a:schemeClr val="bg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Se recuerda que sólo la Guía para los Solicitantes y sus </a:t>
            </a:r>
            <a:r>
              <a:rPr lang="es-ES" altLang="en-US" sz="1800" i="0" dirty="0" smtClean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corrigenda, </a:t>
            </a: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así como los anexos A </a:t>
            </a:r>
            <a:r>
              <a:rPr lang="es-ES" altLang="en-US" sz="1800" i="0" dirty="0" err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ES" altLang="en-US" sz="1800" i="0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K son los documentos oficiales que los solicitantes deben considerar. Por lo tanto, ante cualquier incongruencia entre esta presentación y cualquiera de los citados documentos, son éstos últimos los que prevalecen.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 i="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A9C2E6-A092-4801-ACC2-A0D94574550B}" type="slidenum">
              <a:rPr lang="en-GB" altLang="en-US" sz="1400" i="0" smtClean="0">
                <a:solidFill>
                  <a:schemeClr val="bg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en-US" sz="1400" i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2C23985E-E267-47B9-AC6A-0B90850B87BE}" type="slidenum">
              <a:rPr lang="en-GB" altLang="en-US" sz="1400" i="0" smtClean="0">
                <a:solidFill>
                  <a:srgbClr val="FFFFFF"/>
                </a:solidFill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4</a:t>
            </a:fld>
            <a:endParaRPr lang="en-GB" altLang="en-US" sz="1400" i="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71A301-CF36-4E2B-AA1B-2D37F5DC4DBE}" type="slidenum">
              <a:rPr lang="en-GB" altLang="en-US" sz="1400" i="0" smtClean="0">
                <a:solidFill>
                  <a:srgbClr val="FFFF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en-US" sz="1400" i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2189" y="1700808"/>
            <a:ext cx="5525872" cy="9228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pt-BR" altLang="en-US" sz="2800" b="1" dirty="0">
                <a:solidFill>
                  <a:srgbClr val="FFC000"/>
                </a:solidFill>
              </a:rPr>
              <a:t>Guia para los </a:t>
            </a:r>
            <a:r>
              <a:rPr lang="pt-BR" altLang="en-US" sz="2800" b="1" dirty="0" smtClean="0">
                <a:solidFill>
                  <a:srgbClr val="FFC000"/>
                </a:solidFill>
              </a:rPr>
              <a:t>solicitantes  </a:t>
            </a:r>
          </a:p>
          <a:p>
            <a:pPr algn="ctr" eaLnBrk="1" hangingPunct="1">
              <a:lnSpc>
                <a:spcPct val="80000"/>
              </a:lnSpc>
              <a:spcBef>
                <a:spcPts val="1100"/>
              </a:spcBef>
              <a:buSzPct val="100000"/>
              <a:defRPr/>
            </a:pPr>
            <a:r>
              <a:rPr lang="pt-BR" altLang="en-US" sz="2800" b="1" dirty="0" smtClean="0">
                <a:solidFill>
                  <a:srgbClr val="FFC000"/>
                </a:solidFill>
              </a:rPr>
              <a:t>- </a:t>
            </a:r>
            <a:r>
              <a:rPr lang="pt-BR" altLang="en-US" sz="2800" b="1" dirty="0" smtClean="0">
                <a:solidFill>
                  <a:srgbClr val="FFC000"/>
                </a:solidFill>
              </a:rPr>
              <a:t>aspectos operacionales</a:t>
            </a:r>
            <a:endParaRPr lang="pt-BR" alt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27584" y="2708920"/>
            <a:ext cx="7616871" cy="27699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96240" lvl="1" indent="-198120">
              <a:lnSpc>
                <a:spcPts val="3600"/>
              </a:lnSpc>
              <a:buFont typeface="Arial"/>
              <a:buChar char="•"/>
            </a:pPr>
            <a:r>
              <a:rPr lang="en-US" sz="2400" b="0" i="0" spc="24" dirty="0" err="1" smtClean="0">
                <a:latin typeface="Open Sans"/>
              </a:rPr>
              <a:t>Objetivos</a:t>
            </a:r>
            <a:r>
              <a:rPr lang="en-US" sz="2400" spc="24" dirty="0">
                <a:latin typeface="Open Sans"/>
              </a:rPr>
              <a:t> </a:t>
            </a:r>
            <a:r>
              <a:rPr lang="en-US" sz="2400" b="0" i="0" spc="24" dirty="0" smtClean="0">
                <a:latin typeface="Open Sans"/>
              </a:rPr>
              <a:t>y </a:t>
            </a:r>
            <a:r>
              <a:rPr lang="en-US" sz="2400" b="0" i="0" spc="24" dirty="0" err="1" smtClean="0">
                <a:latin typeface="Open Sans"/>
              </a:rPr>
              <a:t>tipos</a:t>
            </a:r>
            <a:r>
              <a:rPr lang="en-US" sz="2400" b="0" i="0" spc="24" dirty="0" smtClean="0">
                <a:latin typeface="Open Sans"/>
              </a:rPr>
              <a:t> de </a:t>
            </a:r>
            <a:r>
              <a:rPr lang="en-US" sz="2400" b="0" i="0" spc="24" dirty="0" err="1" smtClean="0">
                <a:latin typeface="Open Sans"/>
              </a:rPr>
              <a:t>actividades</a:t>
            </a:r>
            <a:endParaRPr lang="en-US" sz="2400" b="0" i="0" spc="24" dirty="0">
              <a:latin typeface="Open Sans"/>
            </a:endParaRPr>
          </a:p>
          <a:p>
            <a:pPr marL="396240" lvl="1" indent="-198120">
              <a:lnSpc>
                <a:spcPts val="3600"/>
              </a:lnSpc>
              <a:buFont typeface="Arial"/>
              <a:buChar char="•"/>
            </a:pPr>
            <a:r>
              <a:rPr lang="en-US" sz="2400" b="0" i="0" spc="24" dirty="0" err="1">
                <a:latin typeface="Open Sans"/>
              </a:rPr>
              <a:t>Dotación</a:t>
            </a:r>
            <a:r>
              <a:rPr lang="en-US" sz="2400" b="0" i="0" spc="24" dirty="0">
                <a:latin typeface="Open Sans"/>
              </a:rPr>
              <a:t> </a:t>
            </a:r>
            <a:r>
              <a:rPr lang="en-US" sz="2400" b="0" i="0" spc="24" dirty="0" err="1">
                <a:latin typeface="Open Sans"/>
              </a:rPr>
              <a:t>financiera</a:t>
            </a:r>
            <a:r>
              <a:rPr lang="en-US" sz="2400" b="0" i="0" spc="24" dirty="0">
                <a:latin typeface="Open Sans"/>
              </a:rPr>
              <a:t> </a:t>
            </a:r>
            <a:r>
              <a:rPr lang="en-US" sz="2400" b="0" i="0" spc="24" dirty="0" err="1">
                <a:latin typeface="Open Sans"/>
              </a:rPr>
              <a:t>asignada</a:t>
            </a:r>
            <a:r>
              <a:rPr lang="en-US" sz="2400" b="0" i="0" spc="24" dirty="0">
                <a:latin typeface="Open Sans"/>
              </a:rPr>
              <a:t> </a:t>
            </a:r>
            <a:endParaRPr lang="en-US" sz="2400" b="0" i="0" spc="24" dirty="0" smtClean="0">
              <a:latin typeface="Open Sans"/>
            </a:endParaRPr>
          </a:p>
          <a:p>
            <a:pPr marL="396240" lvl="1" indent="-198120">
              <a:lnSpc>
                <a:spcPts val="3600"/>
              </a:lnSpc>
              <a:buFont typeface="Arial"/>
              <a:buChar char="•"/>
            </a:pPr>
            <a:r>
              <a:rPr lang="en-US" sz="2400" b="0" i="0" spc="24" dirty="0" err="1" smtClean="0">
                <a:latin typeface="Open Sans"/>
              </a:rPr>
              <a:t>Criterios</a:t>
            </a:r>
            <a:r>
              <a:rPr lang="en-US" sz="2400" b="0" i="0" spc="24" dirty="0" smtClean="0">
                <a:latin typeface="Open Sans"/>
              </a:rPr>
              <a:t> </a:t>
            </a:r>
            <a:r>
              <a:rPr lang="en-US" sz="2400" b="0" i="0" spc="24" dirty="0">
                <a:latin typeface="Open Sans"/>
              </a:rPr>
              <a:t>de </a:t>
            </a:r>
            <a:r>
              <a:rPr lang="en-US" sz="2400" b="0" i="0" spc="24" dirty="0" err="1">
                <a:latin typeface="Open Sans"/>
              </a:rPr>
              <a:t>elegibilidad</a:t>
            </a:r>
            <a:endParaRPr lang="en-US" sz="2400" b="0" i="0" spc="24" dirty="0">
              <a:latin typeface="Open Sans"/>
            </a:endParaRPr>
          </a:p>
          <a:p>
            <a:pPr marL="396240" lvl="1" indent="-198120">
              <a:lnSpc>
                <a:spcPts val="3600"/>
              </a:lnSpc>
              <a:buFont typeface="Arial"/>
              <a:buChar char="•"/>
            </a:pPr>
            <a:r>
              <a:rPr lang="en-US" sz="2400" b="0" i="0" spc="24" dirty="0" err="1">
                <a:latin typeface="Open Sans"/>
              </a:rPr>
              <a:t>Presentación</a:t>
            </a:r>
            <a:r>
              <a:rPr lang="en-US" sz="2400" b="0" i="0" spc="24" dirty="0">
                <a:latin typeface="Open Sans"/>
              </a:rPr>
              <a:t> de la </a:t>
            </a:r>
            <a:r>
              <a:rPr lang="en-US" sz="2400" b="0" i="0" spc="24" dirty="0" err="1" smtClean="0">
                <a:latin typeface="Open Sans"/>
              </a:rPr>
              <a:t>solicitud</a:t>
            </a:r>
            <a:endParaRPr lang="en-US" sz="2400" b="0" i="0" spc="24" dirty="0">
              <a:latin typeface="Open Sans"/>
            </a:endParaRPr>
          </a:p>
          <a:p>
            <a:pPr marL="396240" lvl="1" indent="-198120">
              <a:lnSpc>
                <a:spcPts val="3600"/>
              </a:lnSpc>
              <a:buFont typeface="Arial"/>
              <a:buChar char="•"/>
            </a:pPr>
            <a:r>
              <a:rPr lang="en-US" sz="2400" b="0" i="0" spc="24" dirty="0" err="1">
                <a:latin typeface="Open Sans"/>
              </a:rPr>
              <a:t>Evaluación</a:t>
            </a:r>
            <a:r>
              <a:rPr lang="en-US" sz="2400" b="0" i="0" spc="24" dirty="0">
                <a:latin typeface="Open Sans"/>
              </a:rPr>
              <a:t> y </a:t>
            </a:r>
            <a:r>
              <a:rPr lang="en-US" sz="2400" b="0" i="0" spc="24" dirty="0" err="1">
                <a:latin typeface="Open Sans"/>
              </a:rPr>
              <a:t>selección</a:t>
            </a:r>
            <a:r>
              <a:rPr lang="en-US" sz="2400" b="0" i="0" spc="24" dirty="0">
                <a:latin typeface="Open Sans"/>
              </a:rPr>
              <a:t> de las solicitudes</a:t>
            </a:r>
          </a:p>
          <a:p>
            <a:pPr marL="396240" lvl="1" indent="-198120">
              <a:lnSpc>
                <a:spcPts val="3600"/>
              </a:lnSpc>
              <a:buFont typeface="Arial"/>
              <a:buChar char="•"/>
            </a:pPr>
            <a:r>
              <a:rPr lang="en-US" sz="2400" b="0" i="0" spc="24" dirty="0" err="1" smtClean="0">
                <a:latin typeface="Open Sans"/>
              </a:rPr>
              <a:t>Calendario</a:t>
            </a:r>
            <a:endParaRPr lang="en-US" sz="2400" b="0" i="0" spc="24" dirty="0">
              <a:latin typeface="Open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eaLnBrk="0" hangingPunct="0"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  <a:defRPr/>
            </a:pPr>
            <a:fld id="{2C23985E-E267-47B9-AC6A-0B90850B87BE}" type="slidenum">
              <a:rPr lang="en-GB" altLang="en-US" sz="1400" i="0" smtClean="0">
                <a:solidFill>
                  <a:srgbClr val="FFFFFF"/>
                </a:solidFill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  <a:defRPr/>
              </a:pPr>
              <a:t>5</a:t>
            </a:fld>
            <a:endParaRPr lang="en-GB" altLang="en-US" sz="1400" i="0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10245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B71A301-CF36-4E2B-AA1B-2D37F5DC4DBE}" type="slidenum">
              <a:rPr lang="en-GB" altLang="en-US" sz="1400" i="0" smtClean="0">
                <a:solidFill>
                  <a:srgbClr val="FFFF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en-US" sz="1400" i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2132856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FFC000"/>
                </a:solidFill>
              </a:rPr>
              <a:t>Lote 1. Participación e inclusión de jóvenes  </a:t>
            </a:r>
            <a:r>
              <a:rPr lang="es-ES" sz="2400" b="1" dirty="0" smtClean="0">
                <a:solidFill>
                  <a:srgbClr val="FFC000"/>
                </a:solidFill>
              </a:rPr>
              <a:t>				en </a:t>
            </a:r>
            <a:r>
              <a:rPr lang="es-ES" sz="2400" b="1" dirty="0">
                <a:solidFill>
                  <a:srgbClr val="FFC000"/>
                </a:solidFill>
              </a:rPr>
              <a:t>Venezuela </a:t>
            </a:r>
            <a:r>
              <a:rPr lang="es-ES" sz="1800" b="1" dirty="0">
                <a:solidFill>
                  <a:srgbClr val="FFC000"/>
                </a:solidFill>
              </a:rPr>
              <a:t>(programa temático </a:t>
            </a:r>
            <a:r>
              <a:rPr lang="es-ES" sz="1800" b="1" dirty="0" smtClean="0">
                <a:solidFill>
                  <a:srgbClr val="FFC000"/>
                </a:solidFill>
              </a:rPr>
              <a:t>						“</a:t>
            </a:r>
            <a:r>
              <a:rPr lang="es-ES" sz="1800" b="1" dirty="0">
                <a:solidFill>
                  <a:srgbClr val="FFC000"/>
                </a:solidFill>
              </a:rPr>
              <a:t>Organizaciones de la Sociedad Civil”)</a:t>
            </a:r>
          </a:p>
        </p:txBody>
      </p:sp>
      <p:sp>
        <p:nvSpPr>
          <p:cNvPr id="2" name="Rectangle 1"/>
          <p:cNvSpPr/>
          <p:nvPr/>
        </p:nvSpPr>
        <p:spPr>
          <a:xfrm>
            <a:off x="899591" y="4365104"/>
            <a:ext cx="77856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33CC33"/>
                </a:solidFill>
              </a:rPr>
              <a:t>Lote 2. Promoción de procesos electorales </a:t>
            </a:r>
            <a:r>
              <a:rPr lang="es-ES" sz="2400" b="1" dirty="0" smtClean="0">
                <a:solidFill>
                  <a:srgbClr val="33CC33"/>
                </a:solidFill>
              </a:rPr>
              <a:t>			íntegros </a:t>
            </a:r>
            <a:r>
              <a:rPr lang="es-ES" sz="2400" b="1" dirty="0">
                <a:solidFill>
                  <a:srgbClr val="33CC33"/>
                </a:solidFill>
              </a:rPr>
              <a:t>e inclusivos en Venezuela  </a:t>
            </a:r>
            <a:r>
              <a:rPr lang="es-ES" sz="2400" b="1" dirty="0" smtClean="0">
                <a:solidFill>
                  <a:srgbClr val="33CC33"/>
                </a:solidFill>
              </a:rPr>
              <a:t>			</a:t>
            </a:r>
            <a:r>
              <a:rPr lang="es-ES" sz="1800" b="1" dirty="0" smtClean="0">
                <a:solidFill>
                  <a:srgbClr val="33CC33"/>
                </a:solidFill>
              </a:rPr>
              <a:t>(</a:t>
            </a:r>
            <a:r>
              <a:rPr lang="es-ES" sz="1800" b="1" dirty="0">
                <a:solidFill>
                  <a:srgbClr val="33CC33"/>
                </a:solidFill>
              </a:rPr>
              <a:t>programa temático “Derechos </a:t>
            </a:r>
            <a:r>
              <a:rPr lang="es-ES" sz="1800" b="1" dirty="0" smtClean="0">
                <a:solidFill>
                  <a:srgbClr val="33CC33"/>
                </a:solidFill>
              </a:rPr>
              <a:t>							Humanos </a:t>
            </a:r>
            <a:r>
              <a:rPr lang="es-ES" sz="1800" b="1" dirty="0">
                <a:solidFill>
                  <a:srgbClr val="33CC33"/>
                </a:solidFill>
              </a:rPr>
              <a:t>y Democracia”) </a:t>
            </a:r>
            <a:endParaRPr lang="es-ES" sz="1800" b="1" dirty="0">
              <a:solidFill>
                <a:srgbClr val="33CC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686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67444" y="1186568"/>
            <a:ext cx="8351837" cy="568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500"/>
              </a:spcBef>
              <a:defRPr/>
            </a:pPr>
            <a:r>
              <a:rPr lang="es-BO" altLang="en-US" sz="3000" b="1" dirty="0" smtClean="0">
                <a:solidFill>
                  <a:srgbClr val="FFC000"/>
                </a:solidFill>
                <a:latin typeface="+mj-lt"/>
                <a:ea typeface="ＭＳ Ｐゴシック" pitchFamily="34" charset="-128"/>
                <a:cs typeface="+mj-cs"/>
              </a:rPr>
              <a:t>Objetivos Lote </a:t>
            </a:r>
            <a:r>
              <a:rPr lang="es-BO" altLang="en-US" sz="3000" b="1" dirty="0" smtClean="0">
                <a:solidFill>
                  <a:srgbClr val="FFC000"/>
                </a:solidFill>
                <a:latin typeface="+mj-lt"/>
                <a:ea typeface="ＭＳ Ｐゴシック" pitchFamily="34" charset="-128"/>
                <a:cs typeface="+mj-cs"/>
              </a:rPr>
              <a:t>1 </a:t>
            </a:r>
            <a:r>
              <a:rPr lang="es-BO" altLang="en-US" sz="1400" b="1" dirty="0" smtClean="0">
                <a:solidFill>
                  <a:srgbClr val="FFC000"/>
                </a:solidFill>
                <a:latin typeface="+mj-lt"/>
                <a:ea typeface="ＭＳ Ｐゴシック" pitchFamily="34" charset="-128"/>
                <a:cs typeface="+mj-cs"/>
              </a:rPr>
              <a:t>(1.2/pp.4)</a:t>
            </a:r>
            <a:endParaRPr lang="es-BO" altLang="en-US" sz="1400" b="1" dirty="0" smtClean="0">
              <a:solidFill>
                <a:srgbClr val="0F5494"/>
              </a:solidFill>
            </a:endParaRPr>
          </a:p>
          <a:p>
            <a:pPr eaLnBrk="1" hangingPunct="1">
              <a:spcBef>
                <a:spcPts val="500"/>
              </a:spcBef>
              <a:defRPr/>
            </a:pPr>
            <a:r>
              <a:rPr lang="es-BO" altLang="en-US" sz="2400" b="1" dirty="0" smtClean="0">
                <a:solidFill>
                  <a:srgbClr val="FFC000"/>
                </a:solidFill>
              </a:rPr>
              <a:t>Global: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s-ES" sz="1800" spc="24" dirty="0">
                <a:solidFill>
                  <a:srgbClr val="000000"/>
                </a:solidFill>
                <a:latin typeface="Open Sans"/>
              </a:rPr>
              <a:t>- </a:t>
            </a:r>
            <a:r>
              <a:rPr lang="es-ES" sz="1800" spc="24" dirty="0" smtClean="0">
                <a:solidFill>
                  <a:srgbClr val="000000"/>
                </a:solidFill>
                <a:latin typeface="Open Sans"/>
              </a:rPr>
              <a:t>   </a:t>
            </a:r>
            <a:r>
              <a:rPr lang="es-ES" sz="1800" spc="24" dirty="0" smtClean="0">
                <a:solidFill>
                  <a:srgbClr val="000000"/>
                </a:solidFill>
                <a:latin typeface="+mj-lt"/>
              </a:rPr>
              <a:t>Aumentar </a:t>
            </a:r>
            <a:r>
              <a:rPr lang="es-ES" sz="1800" spc="24" dirty="0">
                <a:solidFill>
                  <a:srgbClr val="000000"/>
                </a:solidFill>
                <a:latin typeface="+mj-lt"/>
              </a:rPr>
              <a:t>la participación, el compromiso y el liderazgo de los jóvenes venezolanos a nivel político y social en sus comunidades.</a:t>
            </a:r>
          </a:p>
          <a:p>
            <a:pPr eaLnBrk="1" hangingPunct="1">
              <a:spcBef>
                <a:spcPts val="500"/>
              </a:spcBef>
              <a:defRPr/>
            </a:pPr>
            <a:endParaRPr lang="es-BO" altLang="en-US" sz="900" b="1" dirty="0" smtClean="0">
              <a:solidFill>
                <a:srgbClr val="0F5494"/>
              </a:solidFill>
            </a:endParaRPr>
          </a:p>
          <a:p>
            <a:pPr eaLnBrk="1" hangingPunct="1">
              <a:spcBef>
                <a:spcPts val="500"/>
              </a:spcBef>
              <a:defRPr/>
            </a:pPr>
            <a:endParaRPr lang="es-BO" altLang="en-US" sz="900" b="1" dirty="0">
              <a:solidFill>
                <a:srgbClr val="0F5494"/>
              </a:solidFill>
            </a:endParaRPr>
          </a:p>
          <a:p>
            <a:pPr eaLnBrk="1" hangingPunct="1">
              <a:spcBef>
                <a:spcPts val="500"/>
              </a:spcBef>
              <a:defRPr/>
            </a:pPr>
            <a:endParaRPr lang="es-BO" altLang="en-US" sz="900" b="1" dirty="0" smtClean="0">
              <a:solidFill>
                <a:srgbClr val="0F5494"/>
              </a:solidFill>
            </a:endParaRPr>
          </a:p>
          <a:p>
            <a:pPr eaLnBrk="1" hangingPunct="1">
              <a:spcBef>
                <a:spcPts val="500"/>
              </a:spcBef>
              <a:defRPr/>
            </a:pPr>
            <a:r>
              <a:rPr lang="es-BO" altLang="en-US" sz="2400" b="1" dirty="0" smtClean="0">
                <a:solidFill>
                  <a:srgbClr val="FFC000"/>
                </a:solidFill>
              </a:rPr>
              <a:t>Específicos: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s-ES" sz="1800" spc="24" dirty="0" smtClean="0">
                <a:solidFill>
                  <a:srgbClr val="000000"/>
                </a:solidFill>
                <a:latin typeface="Open Sans"/>
              </a:rPr>
              <a:t>-</a:t>
            </a:r>
            <a:r>
              <a:rPr lang="es-ES" sz="1800" spc="24" dirty="0">
                <a:solidFill>
                  <a:srgbClr val="000000"/>
                </a:solidFill>
                <a:latin typeface="Open Sans"/>
              </a:rPr>
              <a:t>	</a:t>
            </a:r>
            <a:r>
              <a:rPr lang="es-ES" sz="1800" spc="24" dirty="0">
                <a:solidFill>
                  <a:srgbClr val="000000"/>
                </a:solidFill>
                <a:latin typeface="+mj-lt"/>
              </a:rPr>
              <a:t>Promover la participación, el liderazgo y el desarrollo de capacidades de los jóvenes para contribuir al debate público y a la formulación y seguimiento de políticas públicas, particularmente en temas de participación ciudadana y democrática</a:t>
            </a:r>
          </a:p>
          <a:p>
            <a:pPr eaLnBrk="1" hangingPunct="1">
              <a:spcBef>
                <a:spcPts val="500"/>
              </a:spcBef>
              <a:defRPr/>
            </a:pPr>
            <a:r>
              <a:rPr lang="es-ES" sz="1800" spc="24" dirty="0">
                <a:solidFill>
                  <a:srgbClr val="000000"/>
                </a:solidFill>
                <a:latin typeface="+mj-lt"/>
              </a:rPr>
              <a:t>-	Apoyar acciones juveniles encaminadas a la paz, la resolución de conflictos y la cohesión social en sus comunidades</a:t>
            </a:r>
          </a:p>
          <a:p>
            <a:pPr eaLnBrk="1" hangingPunct="1">
              <a:spcBef>
                <a:spcPts val="500"/>
              </a:spcBef>
              <a:defRPr/>
            </a:pPr>
            <a:endParaRPr lang="es-ES" sz="1800" spc="24" dirty="0">
              <a:solidFill>
                <a:srgbClr val="000000"/>
              </a:solidFill>
              <a:latin typeface="Open Sans"/>
            </a:endParaRPr>
          </a:p>
          <a:p>
            <a:pPr eaLnBrk="1" hangingPunct="1">
              <a:spcBef>
                <a:spcPts val="500"/>
              </a:spcBef>
              <a:defRPr/>
            </a:pPr>
            <a:endParaRPr lang="es-BO" altLang="en-US" sz="2000" dirty="0" smtClean="0">
              <a:solidFill>
                <a:srgbClr val="0F5494"/>
              </a:solidFill>
            </a:endParaRPr>
          </a:p>
          <a:p>
            <a:pPr eaLnBrk="1" hangingPunct="1">
              <a:spcBef>
                <a:spcPts val="500"/>
              </a:spcBef>
              <a:buSzPct val="100000"/>
              <a:defRPr/>
            </a:pPr>
            <a:r>
              <a:rPr lang="es-BO" altLang="en-US" sz="2000" dirty="0" smtClean="0">
                <a:solidFill>
                  <a:srgbClr val="0000FF"/>
                </a:solidFill>
              </a:rPr>
              <a:t>	</a:t>
            </a:r>
            <a:endParaRPr lang="sv-SE" altLang="en-US" sz="2400" dirty="0" smtClean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en-GB" altLang="en-US" sz="2400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en-GB" altLang="en-US" sz="2400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sv-SE" altLang="en-US" sz="2400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SzPct val="100000"/>
              <a:defRPr/>
            </a:pPr>
            <a:endParaRPr lang="sv-SE" altLang="en-US" sz="2400" i="1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sv-SE" altLang="en-US" sz="2400" i="1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sv-SE" altLang="en-US" sz="2400" i="1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sv-SE" altLang="en-US" sz="2400" i="1" dirty="0">
              <a:solidFill>
                <a:srgbClr val="0F5494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FFFF"/>
              </a:buClr>
              <a:buSzPct val="100000"/>
              <a:buFont typeface="Verdana" pitchFamily="34" charset="0"/>
              <a:buNone/>
              <a:defRPr/>
            </a:pPr>
            <a:endParaRPr lang="sv-SE" altLang="en-US" sz="2400" i="1" dirty="0">
              <a:solidFill>
                <a:srgbClr val="0F5494"/>
              </a:solidFill>
            </a:endParaRP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FC8DE87A-10BB-452E-B704-52643BBE4062}" type="slidenum">
              <a:rPr lang="en-GB" altLang="en-US" sz="1200" i="0" smtClean="0"/>
              <a:pPr algn="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en-US" sz="1200" i="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79512" y="332656"/>
            <a:ext cx="3698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n-US" sz="1400" b="1" dirty="0">
                <a:solidFill>
                  <a:srgbClr val="FFC000"/>
                </a:solidFill>
                <a:latin typeface="+mj-lt"/>
                <a:cs typeface="+mj-cs"/>
              </a:rPr>
              <a:t>Lote 1. </a:t>
            </a:r>
            <a:r>
              <a:rPr lang="es-ES" sz="1400" b="1" dirty="0">
                <a:solidFill>
                  <a:srgbClr val="FFC000"/>
                </a:solidFill>
              </a:rPr>
              <a:t>Participación e inclusión </a:t>
            </a:r>
            <a:r>
              <a:rPr lang="es-ES" sz="1400" b="1" dirty="0" smtClean="0">
                <a:solidFill>
                  <a:srgbClr val="FFC000"/>
                </a:solidFill>
              </a:rPr>
              <a:t>de</a:t>
            </a:r>
          </a:p>
          <a:p>
            <a:r>
              <a:rPr lang="es-ES" sz="1400" b="1" dirty="0">
                <a:solidFill>
                  <a:srgbClr val="FFC000"/>
                </a:solidFill>
              </a:rPr>
              <a:t>	</a:t>
            </a:r>
            <a:r>
              <a:rPr lang="es-ES" sz="1400" b="1" dirty="0" smtClean="0">
                <a:solidFill>
                  <a:srgbClr val="FFC000"/>
                </a:solidFill>
              </a:rPr>
              <a:t>    </a:t>
            </a:r>
            <a:r>
              <a:rPr lang="es-ES" sz="1400" b="1" dirty="0">
                <a:solidFill>
                  <a:srgbClr val="FFC000"/>
                </a:solidFill>
              </a:rPr>
              <a:t>jóvenes </a:t>
            </a:r>
            <a:endParaRPr lang="en-GB" sz="1400" b="1" dirty="0">
              <a:solidFill>
                <a:srgbClr val="FFC000"/>
              </a:solidFill>
              <a:latin typeface="+mj-lt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67444" y="1186568"/>
            <a:ext cx="8351837" cy="568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1200">
                <a:solidFill>
                  <a:schemeClr val="bg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342900" marR="0" lvl="0" indent="-341313" algn="ctr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s-BO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Objetivos </a:t>
            </a:r>
            <a:r>
              <a:rPr kumimoji="0" lang="es-BO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Lote 2 </a:t>
            </a:r>
            <a:r>
              <a:rPr kumimoji="0" lang="es-BO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(1.2 </a:t>
            </a:r>
            <a:r>
              <a:rPr kumimoji="0" lang="es-BO" alt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pp</a:t>
            </a:r>
            <a:r>
              <a:rPr kumimoji="0" lang="es-BO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CC33"/>
                </a:solidFill>
                <a:effectLst/>
                <a:uLnTx/>
                <a:uFillTx/>
                <a:latin typeface="Verdana"/>
                <a:ea typeface="ＭＳ Ｐゴシック" pitchFamily="34" charset="-128"/>
                <a:cs typeface="+mn-cs"/>
              </a:rPr>
              <a:t> 5)</a:t>
            </a:r>
            <a:endParaRPr kumimoji="0" lang="es-BO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33CC33"/>
              </a:solidFill>
              <a:effectLst/>
              <a:uLnTx/>
              <a:uFillTx/>
              <a:latin typeface="Verdana"/>
              <a:ea typeface="ＭＳ Ｐゴシック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s-BO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Global:</a:t>
            </a:r>
          </a:p>
          <a:p>
            <a:pPr lvl="0" eaLnBrk="1" hangingPunct="1">
              <a:spcBef>
                <a:spcPts val="500"/>
              </a:spcBef>
              <a:defRPr/>
            </a:pPr>
            <a:r>
              <a:rPr kumimoji="0" lang="es-ES" sz="1800" b="0" i="0" u="none" strike="noStrike" kern="1200" cap="none" spc="2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MS PGothic" pitchFamily="34" charset="-128"/>
                <a:cs typeface="+mn-cs"/>
              </a:rPr>
              <a:t>- </a:t>
            </a:r>
            <a:r>
              <a:rPr kumimoji="0" lang="es-ES" sz="1800" b="0" i="0" u="none" strike="noStrike" kern="1200" cap="none" spc="24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MS PGothic" pitchFamily="34" charset="-128"/>
                <a:cs typeface="+mn-cs"/>
              </a:rPr>
              <a:t>   A</a:t>
            </a:r>
            <a:r>
              <a:rPr lang="es-ES" sz="1800" spc="24" dirty="0" err="1" smtClean="0">
                <a:solidFill>
                  <a:srgbClr val="000000"/>
                </a:solidFill>
                <a:latin typeface="Verdana"/>
              </a:rPr>
              <a:t>umentar</a:t>
            </a:r>
            <a:r>
              <a:rPr lang="es-ES" sz="1800" spc="24" dirty="0" smtClean="0">
                <a:solidFill>
                  <a:srgbClr val="000000"/>
                </a:solidFill>
                <a:latin typeface="Verdana"/>
              </a:rPr>
              <a:t> </a:t>
            </a:r>
            <a:r>
              <a:rPr lang="es-ES" sz="1800" spc="24" dirty="0">
                <a:solidFill>
                  <a:srgbClr val="000000"/>
                </a:solidFill>
                <a:latin typeface="Verdana"/>
              </a:rPr>
              <a:t>la participación de la sociedad civil en fomentar una democracia funcional, pluralista, participativa y representativa en Venezuela.</a:t>
            </a:r>
            <a:endParaRPr kumimoji="0" lang="es-ES" sz="1800" b="0" i="0" u="none" strike="noStrike" kern="1200" cap="none" spc="24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s-BO" altLang="en-US" sz="900" b="1" i="0" u="none" strike="noStrike" kern="120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s-BO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Específicos:</a:t>
            </a:r>
          </a:p>
          <a:p>
            <a:pPr lvl="0" eaLnBrk="1" hangingPunct="1">
              <a:spcBef>
                <a:spcPts val="500"/>
              </a:spcBef>
              <a:defRPr/>
            </a:pPr>
            <a:r>
              <a:rPr kumimoji="0" lang="es-ES" sz="1800" b="0" i="0" u="none" strike="noStrike" kern="1200" cap="none" spc="24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MS PGothic" pitchFamily="34" charset="-128"/>
                <a:cs typeface="+mn-cs"/>
              </a:rPr>
              <a:t>-</a:t>
            </a:r>
            <a:r>
              <a:rPr kumimoji="0" lang="es-ES" sz="1800" b="0" i="0" u="none" strike="noStrike" kern="1200" cap="none" spc="24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MS PGothic" pitchFamily="34" charset="-128"/>
                <a:cs typeface="+mn-cs"/>
              </a:rPr>
              <a:t>	</a:t>
            </a:r>
            <a:r>
              <a:rPr lang="es-ES" sz="1800" spc="24" dirty="0" smtClean="0">
                <a:solidFill>
                  <a:srgbClr val="000000"/>
                </a:solidFill>
                <a:latin typeface="Verdana"/>
              </a:rPr>
              <a:t>Promover </a:t>
            </a:r>
            <a:r>
              <a:rPr lang="es-ES" sz="1800" spc="24" dirty="0">
                <a:solidFill>
                  <a:srgbClr val="000000"/>
                </a:solidFill>
                <a:latin typeface="Verdana"/>
              </a:rPr>
              <a:t>la contribución de la sociedad civil a procesos electorales íntegros e inclusivos en </a:t>
            </a:r>
            <a:r>
              <a:rPr lang="es-ES" sz="1800" spc="24" dirty="0" smtClean="0">
                <a:solidFill>
                  <a:srgbClr val="000000"/>
                </a:solidFill>
                <a:latin typeface="Verdana"/>
              </a:rPr>
              <a:t>Venezuela.</a:t>
            </a:r>
            <a:endParaRPr lang="es-ES" sz="1800" spc="24" dirty="0">
              <a:solidFill>
                <a:srgbClr val="000000"/>
              </a:solidFill>
              <a:latin typeface="Verdana"/>
            </a:endParaRPr>
          </a:p>
          <a:p>
            <a:pPr lvl="0" eaLnBrk="1" hangingPunct="1">
              <a:spcBef>
                <a:spcPts val="500"/>
              </a:spcBef>
              <a:defRPr/>
            </a:pPr>
            <a:r>
              <a:rPr lang="es-ES" sz="1800" spc="24" dirty="0">
                <a:solidFill>
                  <a:srgbClr val="000000"/>
                </a:solidFill>
                <a:latin typeface="Verdana"/>
              </a:rPr>
              <a:t>-	Apoyar el papel de la sociedad civil en impulsar la participación electoral, el desarrollo de un electorado democrático y un sistema político democrático e </a:t>
            </a:r>
            <a:r>
              <a:rPr lang="es-ES" sz="1800" spc="24" dirty="0" smtClean="0">
                <a:solidFill>
                  <a:srgbClr val="000000"/>
                </a:solidFill>
                <a:latin typeface="Verdana"/>
              </a:rPr>
              <a:t>inclusivo.</a:t>
            </a:r>
            <a:endParaRPr lang="es-ES" sz="1800" spc="24" dirty="0">
              <a:solidFill>
                <a:srgbClr val="000000"/>
              </a:solidFill>
              <a:latin typeface="Verdana"/>
            </a:endParaRPr>
          </a:p>
          <a:p>
            <a:pPr lvl="0" eaLnBrk="1" hangingPunct="1">
              <a:spcBef>
                <a:spcPts val="500"/>
              </a:spcBef>
              <a:defRPr/>
            </a:pPr>
            <a:r>
              <a:rPr lang="es-ES" sz="1800" spc="24" dirty="0">
                <a:solidFill>
                  <a:srgbClr val="000000"/>
                </a:solidFill>
                <a:latin typeface="Verdana"/>
              </a:rPr>
              <a:t>-	Apoyar la mejora de capacidades de liderazgo y gestión a nivel municipal y regional de cargos electos </a:t>
            </a:r>
            <a:r>
              <a:rPr lang="es-ES" sz="1800" spc="24" dirty="0" smtClean="0">
                <a:solidFill>
                  <a:srgbClr val="000000"/>
                </a:solidFill>
                <a:latin typeface="Verdana"/>
              </a:rPr>
              <a:t>jóvenes.</a:t>
            </a:r>
            <a:endParaRPr lang="es-ES" sz="1800" spc="24" dirty="0">
              <a:solidFill>
                <a:srgbClr val="000000"/>
              </a:solidFill>
              <a:latin typeface="Verdana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s-ES" sz="1800" b="0" i="0" u="none" strike="noStrike" kern="1200" cap="none" spc="24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s-BO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s-BO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Verdana" pitchFamily="34" charset="0"/>
                <a:ea typeface="MS PGothic" pitchFamily="34" charset="-128"/>
                <a:cs typeface="+mn-cs"/>
              </a:rPr>
              <a:t>	</a:t>
            </a:r>
            <a:endParaRPr kumimoji="0" lang="sv-SE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sv-SE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sv-SE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sv-SE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sv-SE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sv-SE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  <a:p>
            <a:pPr marL="342900" marR="0" lvl="0" indent="-341313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Verdana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kumimoji="0" lang="sv-SE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229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="1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F5494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FC8DE87A-10BB-452E-B704-52643BBE406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332656"/>
            <a:ext cx="3163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n-US" sz="1400" b="1" dirty="0">
                <a:solidFill>
                  <a:srgbClr val="33CC33"/>
                </a:solidFill>
                <a:latin typeface="+mj-lt"/>
                <a:cs typeface="+mj-cs"/>
              </a:rPr>
              <a:t>Lote </a:t>
            </a:r>
            <a:r>
              <a:rPr lang="es-ES" altLang="en-US" sz="1400" b="1" dirty="0" smtClean="0">
                <a:solidFill>
                  <a:srgbClr val="33CC33"/>
                </a:solidFill>
                <a:latin typeface="+mj-lt"/>
                <a:cs typeface="+mj-cs"/>
              </a:rPr>
              <a:t>2. </a:t>
            </a:r>
            <a:r>
              <a:rPr lang="es-ES" altLang="en-US" sz="1400" b="1" dirty="0">
                <a:solidFill>
                  <a:srgbClr val="33CC33"/>
                </a:solidFill>
              </a:rPr>
              <a:t>P</a:t>
            </a:r>
            <a:r>
              <a:rPr lang="es-ES" sz="1400" b="1" dirty="0" smtClean="0">
                <a:solidFill>
                  <a:srgbClr val="33CC33"/>
                </a:solidFill>
              </a:rPr>
              <a:t>rocesos electorales </a:t>
            </a:r>
          </a:p>
          <a:p>
            <a:r>
              <a:rPr lang="es-ES" sz="1400" b="1" dirty="0">
                <a:solidFill>
                  <a:srgbClr val="33CC33"/>
                </a:solidFill>
              </a:rPr>
              <a:t>	 </a:t>
            </a:r>
            <a:r>
              <a:rPr lang="es-ES" sz="1400" b="1" dirty="0" smtClean="0">
                <a:solidFill>
                  <a:srgbClr val="33CC33"/>
                </a:solidFill>
              </a:rPr>
              <a:t>    </a:t>
            </a:r>
            <a:r>
              <a:rPr lang="es-ES" sz="1400" b="1" dirty="0" err="1" smtClean="0">
                <a:solidFill>
                  <a:srgbClr val="33CC33"/>
                </a:solidFill>
              </a:rPr>
              <a:t>integros</a:t>
            </a:r>
            <a:r>
              <a:rPr lang="es-ES" sz="1400" b="1" dirty="0" smtClean="0">
                <a:solidFill>
                  <a:srgbClr val="33CC33"/>
                </a:solidFill>
              </a:rPr>
              <a:t> e inclusivos</a:t>
            </a:r>
            <a:endParaRPr lang="en-GB" sz="1400" b="1" dirty="0">
              <a:solidFill>
                <a:srgbClr val="33CC33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1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93366"/>
                </a:solidFill>
              </a:rPr>
              <a:t>Elementos con valor añadido </a:t>
            </a:r>
            <a:r>
              <a:rPr lang="es-ES" sz="1400" dirty="0" smtClean="0">
                <a:solidFill>
                  <a:srgbClr val="993366"/>
                </a:solidFill>
              </a:rPr>
              <a:t>(ambos lotes, 1.2 pp5)</a:t>
            </a:r>
            <a:endParaRPr lang="es-ES" sz="1400" dirty="0">
              <a:solidFill>
                <a:srgbClr val="9933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ES" sz="1800" i="0" dirty="0" smtClean="0"/>
              <a:t>Promover la inclusión y participación de grupos en situación de vulnerabilidad (</a:t>
            </a:r>
            <a:r>
              <a:rPr lang="es-ES" sz="1800" i="0" dirty="0" err="1" smtClean="0"/>
              <a:t>e.g</a:t>
            </a:r>
            <a:r>
              <a:rPr lang="es-ES" sz="1800" i="0" dirty="0" smtClean="0"/>
              <a:t> pueblos indígenas, afrodescendientes, personas con discapacidad, personas LGBTIQ, precariedad socio-</a:t>
            </a:r>
            <a:r>
              <a:rPr lang="es-ES" sz="1800" i="0" dirty="0" err="1" smtClean="0"/>
              <a:t>economica</a:t>
            </a:r>
            <a:r>
              <a:rPr lang="es-ES" sz="1800" i="0" dirty="0" smtClean="0"/>
              <a:t>, </a:t>
            </a:r>
            <a:r>
              <a:rPr lang="es-ES" sz="1800" i="0" dirty="0" err="1" smtClean="0"/>
              <a:t>etc</a:t>
            </a:r>
            <a:r>
              <a:rPr lang="es-ES" sz="1800" i="0" dirty="0" smtClean="0"/>
              <a:t>)</a:t>
            </a:r>
          </a:p>
          <a:p>
            <a:pPr>
              <a:buFontTx/>
              <a:buChar char="-"/>
            </a:pPr>
            <a:r>
              <a:rPr lang="es-ES" sz="1800" i="0" dirty="0" smtClean="0"/>
              <a:t>Favorecer acciones en zonas Rurales y en las zonas vulnerables de centros urbanos</a:t>
            </a:r>
          </a:p>
          <a:p>
            <a:pPr>
              <a:buFontTx/>
              <a:buChar char="-"/>
            </a:pPr>
            <a:r>
              <a:rPr lang="es-ES" sz="1800" i="0" dirty="0" smtClean="0"/>
              <a:t>Promover el trabajo en red o asociación de </a:t>
            </a:r>
            <a:r>
              <a:rPr lang="es-ES" sz="1800" i="0" dirty="0" err="1" smtClean="0"/>
              <a:t>OSCs</a:t>
            </a:r>
            <a:r>
              <a:rPr lang="es-ES" sz="1800" i="0" dirty="0" smtClean="0"/>
              <a:t> y varios actores</a:t>
            </a:r>
          </a:p>
          <a:p>
            <a:pPr>
              <a:buFontTx/>
              <a:buChar char="-"/>
            </a:pPr>
            <a:r>
              <a:rPr lang="es-ES" sz="1800" i="0" dirty="0" smtClean="0"/>
              <a:t>Integrar un análisis de sensibilidad al conflicto y un enfoque de “no hacer daño”</a:t>
            </a:r>
          </a:p>
          <a:p>
            <a:pPr>
              <a:buFontTx/>
              <a:buChar char="-"/>
            </a:pPr>
            <a:endParaRPr lang="es-ES" sz="180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37287"/>
            <a:ext cx="763861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653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FFC000"/>
                </a:solidFill>
              </a:rPr>
              <a:t>Dotación financiera Lote 1 </a:t>
            </a:r>
            <a:r>
              <a:rPr lang="es-CO" sz="1400" dirty="0" smtClean="0">
                <a:solidFill>
                  <a:srgbClr val="FFC000"/>
                </a:solidFill>
              </a:rPr>
              <a:t>(1.3 </a:t>
            </a:r>
            <a:r>
              <a:rPr lang="es-CO" sz="1400" dirty="0" err="1" smtClean="0">
                <a:solidFill>
                  <a:srgbClr val="FFC000"/>
                </a:solidFill>
              </a:rPr>
              <a:t>pp</a:t>
            </a:r>
            <a:r>
              <a:rPr lang="es-CO" sz="1400" dirty="0" smtClean="0">
                <a:solidFill>
                  <a:srgbClr val="FFC000"/>
                </a:solidFill>
              </a:rPr>
              <a:t> 6)</a:t>
            </a:r>
            <a:endParaRPr lang="es-CO" sz="1400" dirty="0">
              <a:solidFill>
                <a:srgbClr val="FFC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74889"/>
            <a:ext cx="8228013" cy="3744912"/>
          </a:xfrm>
        </p:spPr>
        <p:txBody>
          <a:bodyPr/>
          <a:lstStyle/>
          <a:p>
            <a:pPr marL="0" lvl="0" indent="0"/>
            <a:r>
              <a:rPr lang="es-HN" sz="1800" dirty="0" smtClean="0"/>
              <a:t>Dotación financiera total: EUR 4,360,500</a:t>
            </a:r>
          </a:p>
          <a:p>
            <a:pPr marL="0" lvl="0" indent="0"/>
            <a:endParaRPr lang="es-HN" sz="1800" dirty="0"/>
          </a:p>
          <a:p>
            <a:pPr marL="0" lvl="0" indent="0"/>
            <a:r>
              <a:rPr lang="es-HN" sz="1800" dirty="0" smtClean="0"/>
              <a:t>Cuantía de las subvenciones</a:t>
            </a:r>
          </a:p>
          <a:p>
            <a:pPr lvl="0">
              <a:buFontTx/>
              <a:buChar char="-"/>
            </a:pPr>
            <a:r>
              <a:rPr lang="es-ES" sz="1800" dirty="0" smtClean="0"/>
              <a:t>importe </a:t>
            </a:r>
            <a:r>
              <a:rPr lang="es-ES" sz="1800" dirty="0"/>
              <a:t>mínimo: EUR 600,000</a:t>
            </a:r>
            <a:endParaRPr lang="en-GB" sz="1800" dirty="0"/>
          </a:p>
          <a:p>
            <a:pPr lvl="0">
              <a:buFontTx/>
              <a:buChar char="-"/>
            </a:pPr>
            <a:r>
              <a:rPr lang="es-ES" sz="1800" dirty="0"/>
              <a:t>importe máximo: EUR </a:t>
            </a:r>
            <a:r>
              <a:rPr lang="es-ES" sz="1800" dirty="0" smtClean="0"/>
              <a:t>850,000</a:t>
            </a:r>
            <a:endParaRPr lang="en-GB" sz="1800" dirty="0"/>
          </a:p>
          <a:p>
            <a:pPr marL="0" lvl="0" indent="0"/>
            <a:endParaRPr lang="es-ES" sz="1800" dirty="0" smtClean="0"/>
          </a:p>
          <a:p>
            <a:pPr marL="0" lvl="0" indent="0"/>
            <a:r>
              <a:rPr lang="es-ES" sz="1800" dirty="0" smtClean="0"/>
              <a:t>Porcentaje </a:t>
            </a:r>
            <a:r>
              <a:rPr lang="es-ES" sz="1800" dirty="0"/>
              <a:t>mínimo: 90 % del total de los costes subvencionables de la acción.</a:t>
            </a:r>
          </a:p>
          <a:p>
            <a:pPr marL="0" lvl="0" indent="0"/>
            <a:r>
              <a:rPr lang="es-ES" sz="1800" dirty="0" smtClean="0"/>
              <a:t>Porcentaje </a:t>
            </a:r>
            <a:r>
              <a:rPr lang="es-ES" sz="1800" dirty="0"/>
              <a:t>máximo: 95 % del total de los costes subvencionables de la </a:t>
            </a:r>
            <a:r>
              <a:rPr lang="es-ES" sz="1800" dirty="0" smtClean="0"/>
              <a:t>acción</a:t>
            </a:r>
            <a:r>
              <a:rPr lang="es-ES" sz="1800" dirty="0" smtClean="0"/>
              <a:t>.</a:t>
            </a:r>
          </a:p>
          <a:p>
            <a:pPr marL="0" lvl="0" indent="0"/>
            <a:endParaRPr lang="es-ES" sz="1800" dirty="0"/>
          </a:p>
          <a:p>
            <a:pPr marL="0" indent="0"/>
            <a:r>
              <a:rPr lang="es-ES" sz="1800" dirty="0"/>
              <a:t>Co-financiación: fuentes propias u otros donantes</a:t>
            </a:r>
          </a:p>
          <a:p>
            <a:pPr marL="0" lvl="0" indent="0"/>
            <a:endParaRPr lang="es-ES" sz="2000" dirty="0" smtClean="0"/>
          </a:p>
          <a:p>
            <a:pPr marL="0" lvl="0" indent="0"/>
            <a:r>
              <a:rPr lang="es-ES" sz="2000" dirty="0" smtClean="0"/>
              <a:t> </a:t>
            </a:r>
            <a:endParaRPr lang="en-GB" sz="2000" dirty="0"/>
          </a:p>
          <a:p>
            <a:pPr marL="0" indent="0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9512" y="260648"/>
            <a:ext cx="3698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n-US" sz="1400" b="1" dirty="0">
                <a:solidFill>
                  <a:srgbClr val="FFC000"/>
                </a:solidFill>
                <a:latin typeface="+mj-lt"/>
                <a:cs typeface="+mj-cs"/>
              </a:rPr>
              <a:t>Lote 1. </a:t>
            </a:r>
            <a:r>
              <a:rPr lang="es-ES" sz="1400" b="1" dirty="0">
                <a:solidFill>
                  <a:srgbClr val="FFC000"/>
                </a:solidFill>
              </a:rPr>
              <a:t>Participación e inclusión </a:t>
            </a:r>
            <a:r>
              <a:rPr lang="es-ES" sz="1400" b="1" dirty="0" smtClean="0">
                <a:solidFill>
                  <a:srgbClr val="FFC000"/>
                </a:solidFill>
              </a:rPr>
              <a:t>de</a:t>
            </a:r>
          </a:p>
          <a:p>
            <a:r>
              <a:rPr lang="es-ES" sz="1400" b="1" dirty="0">
                <a:solidFill>
                  <a:srgbClr val="FFC000"/>
                </a:solidFill>
              </a:rPr>
              <a:t>	</a:t>
            </a:r>
            <a:r>
              <a:rPr lang="es-ES" sz="1400" b="1" dirty="0" smtClean="0">
                <a:solidFill>
                  <a:srgbClr val="FFC000"/>
                </a:solidFill>
              </a:rPr>
              <a:t>    </a:t>
            </a:r>
            <a:r>
              <a:rPr lang="es-ES" sz="1400" b="1" dirty="0">
                <a:solidFill>
                  <a:srgbClr val="FFC000"/>
                </a:solidFill>
              </a:rPr>
              <a:t>jóvenes </a:t>
            </a:r>
            <a:endParaRPr lang="en-GB" sz="1400" b="1" dirty="0">
              <a:solidFill>
                <a:srgbClr val="FFC000"/>
              </a:solidFill>
              <a:latin typeface="+mj-lt"/>
              <a:cs typeface="+mj-cs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>
          <a:xfrm>
            <a:off x="8028384" y="6237287"/>
            <a:ext cx="763861" cy="474663"/>
          </a:xfrm>
        </p:spPr>
        <p:txBody>
          <a:bodyPr/>
          <a:lstStyle/>
          <a:p>
            <a:pPr algn="r">
              <a:defRPr/>
            </a:pPr>
            <a:fld id="{9F300A76-603D-4E46-8873-C39350362EB4}" type="slidenum">
              <a:rPr lang="en-GB" altLang="en-US" smtClean="0"/>
              <a:pPr algn="r">
                <a:defRPr/>
              </a:pPr>
              <a:t>9</a:t>
            </a:fld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9817</TotalTime>
  <Words>1624</Words>
  <Application>Microsoft Office PowerPoint</Application>
  <PresentationFormat>On-screen Show (4:3)</PresentationFormat>
  <Paragraphs>220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MS PGothic</vt:lpstr>
      <vt:lpstr>MS PGothic</vt:lpstr>
      <vt:lpstr>Arial</vt:lpstr>
      <vt:lpstr>Calibri</vt:lpstr>
      <vt:lpstr>Open Sans</vt:lpstr>
      <vt:lpstr>Times New Roman</vt:lpstr>
      <vt:lpstr>Verdana</vt:lpstr>
      <vt:lpstr>Office Theme</vt:lpstr>
      <vt:lpstr>1_Office Theme</vt:lpstr>
      <vt:lpstr>PowerPoint Presentation</vt:lpstr>
      <vt:lpstr>Contenido de la sesion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Elementos con valor añadido (ambos lotes, 1.2 pp5)</vt:lpstr>
      <vt:lpstr>Dotación financiera Lote 1 (1.3 pp 6)</vt:lpstr>
      <vt:lpstr>Dotación financiera Lote 2 (1.3 pp 6)</vt:lpstr>
      <vt:lpstr>Eligibilidad de los solicitantes (ambos lotes, 2.1.1 pp 7-8)</vt:lpstr>
      <vt:lpstr>Eligibilidad de los solicitantes (ambos lotes, 2.1.1 pp 7-8-9)</vt:lpstr>
      <vt:lpstr>Elegibilidad de acciones (ambos lotes, 2.1.4, pp 11-12)</vt:lpstr>
      <vt:lpstr>Numero de propuestas</vt:lpstr>
      <vt:lpstr>Tipos de acción (ambos lotes, 2.1.4 pp 11-12)</vt:lpstr>
      <vt:lpstr>Tipos de actividad – no exhaustivo (2.1.4 pp 11-12)</vt:lpstr>
      <vt:lpstr>Tipos de actividad – no exhaustivo (2.1.4 pp 11-12)</vt:lpstr>
      <vt:lpstr>Presentacion de la solicitud</vt:lpstr>
      <vt:lpstr>Calendario</vt:lpstr>
      <vt:lpstr>Proceso de selección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NERISANU Alexandra (EEAS-CARACAS)</cp:lastModifiedBy>
  <cp:revision>552</cp:revision>
  <cp:lastPrinted>2019-03-18T19:28:46Z</cp:lastPrinted>
  <dcterms:created xsi:type="dcterms:W3CDTF">2011-10-28T10:25:18Z</dcterms:created>
  <dcterms:modified xsi:type="dcterms:W3CDTF">2022-04-07T20:18:30Z</dcterms:modified>
</cp:coreProperties>
</file>