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86" r:id="rId3"/>
    <p:sldId id="257" r:id="rId4"/>
    <p:sldId id="287" r:id="rId5"/>
    <p:sldId id="288" r:id="rId6"/>
    <p:sldId id="289" r:id="rId7"/>
    <p:sldId id="335" r:id="rId8"/>
    <p:sldId id="334" r:id="rId9"/>
    <p:sldId id="337" r:id="rId10"/>
    <p:sldId id="340" r:id="rId11"/>
    <p:sldId id="339" r:id="rId12"/>
    <p:sldId id="338" r:id="rId13"/>
    <p:sldId id="309" r:id="rId14"/>
    <p:sldId id="336" r:id="rId15"/>
    <p:sldId id="333" r:id="rId16"/>
    <p:sldId id="341" r:id="rId17"/>
    <p:sldId id="342" r:id="rId18"/>
    <p:sldId id="343" r:id="rId19"/>
    <p:sldId id="332" r:id="rId20"/>
    <p:sldId id="330" r:id="rId21"/>
    <p:sldId id="331" r:id="rId22"/>
    <p:sldId id="304" r:id="rId23"/>
    <p:sldId id="305" r:id="rId24"/>
    <p:sldId id="306" r:id="rId25"/>
    <p:sldId id="308" r:id="rId26"/>
    <p:sldId id="311" r:id="rId27"/>
    <p:sldId id="307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258" r:id="rId44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9A1E"/>
    <a:srgbClr val="0C4C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836"/>
  </p:normalViewPr>
  <p:slideViewPr>
    <p:cSldViewPr snapToGrid="0" snapToObjects="1">
      <p:cViewPr>
        <p:scale>
          <a:sx n="80" d="100"/>
          <a:sy n="80" d="100"/>
        </p:scale>
        <p:origin x="160" y="-6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CD7F5-3B8D-44C9-9F3D-312B527CD933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59569-A17D-4D04-9BF5-12BDB2A41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07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F74C81A8-34E2-4E51-8EBA-91FB208625BB}" type="datetime1">
              <a:rPr lang="es-NI" altLang="en-US">
                <a:latin typeface="Arial" panose="020B0604020202020204" pitchFamily="34" charset="0"/>
              </a:rPr>
              <a:pPr/>
              <a:t>1/5/2024</a:t>
            </a:fld>
            <a:endParaRPr lang="es-NI" altLang="en-US">
              <a:latin typeface="Arial" panose="020B0604020202020204" pitchFamily="34" charset="0"/>
            </a:endParaRPr>
          </a:p>
        </p:txBody>
      </p:sp>
      <p:sp>
        <p:nvSpPr>
          <p:cNvPr id="552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8C171B07-0FF9-4DB6-9077-51170379D3A3}" type="slidenum">
              <a:rPr lang="es-NI" altLang="en-US">
                <a:latin typeface="Arial" panose="020B0604020202020204" pitchFamily="34" charset="0"/>
              </a:rPr>
              <a:pPr/>
              <a:t>41</a:t>
            </a:fld>
            <a:endParaRPr lang="es-NI" altLang="en-US">
              <a:latin typeface="Arial" panose="020B0604020202020204" pitchFamily="34" charset="0"/>
            </a:endParaRPr>
          </a:p>
        </p:txBody>
      </p:sp>
      <p:sp>
        <p:nvSpPr>
          <p:cNvPr id="55300" name="Rectangle 7"/>
          <p:cNvSpPr txBox="1">
            <a:spLocks noGrp="1" noChangeArrowheads="1"/>
          </p:cNvSpPr>
          <p:nvPr/>
        </p:nvSpPr>
        <p:spPr bwMode="auto">
          <a:xfrm>
            <a:off x="3864605" y="9587134"/>
            <a:ext cx="2955100" cy="5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 anchor="b"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A88ECB8-CF66-4559-94CE-7F1897C05DC8}" type="slidenum">
              <a:rPr lang="en-GB" altLang="en-US" sz="1200">
                <a:latin typeface="Arial" panose="020B0604020202020204" pitchFamily="34" charset="0"/>
              </a:rPr>
              <a:pPr algn="r" eaLnBrk="1" hangingPunct="1"/>
              <a:t>41</a:t>
            </a:fld>
            <a:endParaRPr lang="en-GB" altLang="en-US" sz="1200">
              <a:latin typeface="Arial" panose="020B0604020202020204" pitchFamily="34" charset="0"/>
            </a:endParaRPr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89000" y="758825"/>
            <a:ext cx="5045075" cy="3784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915" y="4794429"/>
            <a:ext cx="5455449" cy="453936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/>
          <a:lstStyle/>
          <a:p>
            <a:pPr eaLnBrk="1" hangingPunct="1">
              <a:buFontTx/>
              <a:buChar char="-"/>
            </a:pPr>
            <a:endParaRPr lang="en-GB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1021724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1CEB2C7C-4EF1-4526-911F-3F3BED9B86BF}" type="datetime1">
              <a:rPr lang="es-NI" altLang="en-US">
                <a:latin typeface="Arial" panose="020B0604020202020204" pitchFamily="34" charset="0"/>
              </a:rPr>
              <a:pPr/>
              <a:t>1/5/2024</a:t>
            </a:fld>
            <a:endParaRPr lang="es-NI" altLang="en-US">
              <a:latin typeface="Arial" panose="020B0604020202020204" pitchFamily="34" charset="0"/>
            </a:endParaRPr>
          </a:p>
        </p:txBody>
      </p:sp>
      <p:sp>
        <p:nvSpPr>
          <p:cNvPr id="563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628A041B-385A-443B-B45E-FDB1E40A6981}" type="slidenum">
              <a:rPr lang="es-NI" altLang="en-US">
                <a:latin typeface="Arial" panose="020B0604020202020204" pitchFamily="34" charset="0"/>
              </a:rPr>
              <a:pPr/>
              <a:t>42</a:t>
            </a:fld>
            <a:endParaRPr lang="es-NI" altLang="en-US">
              <a:latin typeface="Arial" panose="020B0604020202020204" pitchFamily="34" charset="0"/>
            </a:endParaRPr>
          </a:p>
        </p:txBody>
      </p:sp>
      <p:sp>
        <p:nvSpPr>
          <p:cNvPr id="56324" name="Rectangle 7"/>
          <p:cNvSpPr txBox="1">
            <a:spLocks noGrp="1" noChangeArrowheads="1"/>
          </p:cNvSpPr>
          <p:nvPr/>
        </p:nvSpPr>
        <p:spPr bwMode="auto">
          <a:xfrm>
            <a:off x="3864605" y="9587134"/>
            <a:ext cx="2955100" cy="5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 anchor="b"/>
          <a:lstStyle>
            <a:lvl1pPr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8DD8154B-3566-47E6-98E6-55BC83CCD80A}" type="slidenum">
              <a:rPr lang="en-GB" altLang="en-US" sz="1200">
                <a:latin typeface="Arial" panose="020B0604020202020204" pitchFamily="34" charset="0"/>
              </a:rPr>
              <a:pPr algn="r" eaLnBrk="1" hangingPunct="1"/>
              <a:t>42</a:t>
            </a:fld>
            <a:endParaRPr lang="en-GB" altLang="en-US" sz="1200">
              <a:latin typeface="Arial" panose="020B0604020202020204" pitchFamily="34" charset="0"/>
            </a:endParaRPr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89000" y="758825"/>
            <a:ext cx="5045075" cy="37846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915" y="4794429"/>
            <a:ext cx="5455449" cy="453936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31" tIns="46516" rIns="93031" bIns="46516"/>
          <a:lstStyle/>
          <a:p>
            <a:pPr eaLnBrk="1" hangingPunct="1">
              <a:buFontTx/>
              <a:buChar char="-"/>
            </a:pPr>
            <a:endParaRPr lang="en-GB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1277604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726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9780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061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0845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1031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9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277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7227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0577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7263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2426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8398-FC6E-AD4F-9F77-344C5DBF451B}" type="datetimeFigureOut">
              <a:rPr lang="es-GT" smtClean="0"/>
              <a:t>1/05/2024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7387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ec.europa.eu/pado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ebgate.ec.europa.eu/prospect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NTPA-SUPPORT-SERVICES@ec.europa.e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eas.europa.eu/delegations/guatemala/index_es.htm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ongsci.org/es/images/stories/faq_preguntas_frecuentes.gif" TargetMode="External"/><Relationship Id="rId5" Type="http://schemas.openxmlformats.org/officeDocument/2006/relationships/hyperlink" Target="mailto:DELEGATION-GUATEMALA-EIDHR@EEAS.EUROPA.EU" TargetMode="External"/><Relationship Id="rId4" Type="http://schemas.openxmlformats.org/officeDocument/2006/relationships/hyperlink" Target="http://eeas.europa.eu/delegations/guatemala/funding_opportunities/grants/index_es.htm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hyperlink" Target="http://www.ongsci.org/es/images/stories/faq_preguntas_frecuentes.gif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F081B69-4253-774C-B74C-B911AACE7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329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609601"/>
            <a:ext cx="8562886" cy="5221810"/>
          </a:xfrm>
        </p:spPr>
        <p:txBody>
          <a:bodyPr>
            <a:normAutofit fontScale="85000" lnSpcReduction="20000"/>
          </a:bodyPr>
          <a:lstStyle/>
          <a:p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prioridades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s-ES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OE1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Reforzar las capacidades de la sociedad civil para promover un espacio cívico que permita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participación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diálogo político con instituciones estatales, monitoreo de la creación e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 de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políticas públicas, monitoreo de la agenda legislativa, así como el dialogo participativo y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articulación entre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diferentes expresiones sociales nacionales y locales (énfasis en mujeres, juventud y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pueblos indígenas). </a:t>
            </a:r>
          </a:p>
          <a:p>
            <a:pPr algn="just"/>
            <a:endParaRPr lang="es-ES" sz="3200" dirty="0" smtClean="0">
              <a:solidFill>
                <a:srgbClr val="E69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OE2 Promover la participación ciudadana a través de la formación de liderazgos políticos de mujeres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juventud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pueblos indígenas, que permita su participación equitativa y activa en espacios de toma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decisión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nivel territorial y nacional.</a:t>
            </a: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6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580103"/>
            <a:ext cx="8562886" cy="5221810"/>
          </a:xfrm>
        </p:spPr>
        <p:txBody>
          <a:bodyPr>
            <a:normAutofit fontScale="92500"/>
          </a:bodyPr>
          <a:lstStyle/>
          <a:p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Principios generales y de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funcionamiento</a:t>
            </a:r>
            <a:endParaRPr lang="es-ES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Respetar el enfoque basado en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derechos humanos.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brindará formaciones específicas sobre esta temática. </a:t>
            </a:r>
          </a:p>
          <a:p>
            <a:pPr marL="457200" indent="-457200" algn="just">
              <a:buFontTx/>
              <a:buChar char="-"/>
            </a:pPr>
            <a:endParaRPr lang="es-ES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Integrar de manera efectiva la igualdad de género. </a:t>
            </a:r>
          </a:p>
          <a:p>
            <a:pPr marL="457200" indent="-457200" algn="just">
              <a:buFontTx/>
              <a:buChar char="-"/>
            </a:pPr>
            <a:endParaRPr lang="es-ES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Producir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concretos que respondan a las necesidades y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limitaciones claramente definidas</a:t>
            </a:r>
          </a:p>
          <a:p>
            <a:pPr marL="457200" indent="-457200" algn="just">
              <a:buFontTx/>
              <a:buChar char="-"/>
            </a:pPr>
            <a:endParaRPr lang="es-ES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es-ES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58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DOTACIÓN FINANCIERA</a:t>
            </a:r>
          </a:p>
          <a:p>
            <a:pPr algn="just"/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LOTE 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PROGRAMA TEMÁTICO ORGANIZACIONES DE SOCIEDAD CIVIL (</a:t>
            </a:r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NDICI- </a:t>
            </a:r>
            <a:r>
              <a:rPr lang="es-GT" sz="3200" b="1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 </a:t>
            </a:r>
            <a:r>
              <a:rPr lang="es-GT" sz="3200" dirty="0" smtClean="0">
                <a:solidFill>
                  <a:srgbClr val="E69A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EUR 2,500,000.00</a:t>
            </a:r>
          </a:p>
          <a:p>
            <a:pPr algn="just"/>
            <a:endParaRPr lang="es-GT" sz="3200" dirty="0" smtClean="0">
              <a:solidFill>
                <a:srgbClr val="E69A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>
                <a:solidFill>
                  <a:srgbClr val="E69A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 importe mínimo: EUR 625,000</a:t>
            </a:r>
          </a:p>
          <a:p>
            <a:pPr algn="just"/>
            <a:r>
              <a:rPr lang="es-GT" sz="3200" dirty="0">
                <a:solidFill>
                  <a:srgbClr val="E69A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 importe máximo: EUR </a:t>
            </a:r>
            <a:r>
              <a:rPr lang="es-GT" sz="3200" dirty="0" smtClean="0">
                <a:solidFill>
                  <a:srgbClr val="E69A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1,250,000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Porcentaje </a:t>
            </a:r>
            <a:r>
              <a:rPr lang="es-ES" sz="3200" dirty="0">
                <a:solidFill>
                  <a:srgbClr val="0C4C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mínimo: 75 % </a:t>
            </a:r>
          </a:p>
          <a:p>
            <a:pPr algn="r"/>
            <a:r>
              <a:rPr lang="es-ES" sz="3200" dirty="0">
                <a:solidFill>
                  <a:srgbClr val="0C4C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• Porcentaje máximo: 90 % </a:t>
            </a:r>
            <a:endParaRPr lang="es-GT" sz="3200" dirty="0">
              <a:solidFill>
                <a:srgbClr val="0C4CA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7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convocatoria contempla el apoyo a terceros como mecanismo de apoyo a organizaciones de base.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deberá 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especificar: </a:t>
            </a: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objetivos, resultados, actividades elegibles, criterios de selección de los beneficiarios e importe exacto de cada subvención.</a:t>
            </a: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8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550607"/>
            <a:ext cx="8562886" cy="5221810"/>
          </a:xfrm>
        </p:spPr>
        <p:txBody>
          <a:bodyPr>
            <a:normAutofit fontScale="92500" lnSpcReduction="10000"/>
          </a:bodyPr>
          <a:lstStyle/>
          <a:p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CRITERIOS DE </a:t>
            </a:r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ELEGIBILIDAD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 una persona jurídica;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tener ánimo de lucro;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organización no gubernamental u organización de la sociedad civil (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 una red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plataforma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otro tipo de coalición de OSC4;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encontrarse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establecido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Guatemala, o en un Estado miembro de la Unión Europea o en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otros países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admisibles de acuerdo con lo estipulado en el </a:t>
            </a:r>
            <a:r>
              <a:rPr lang="es-ES" sz="28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28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REGLAMENTO (UE</a:t>
            </a:r>
            <a:r>
              <a:rPr lang="es-ES" sz="28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2021/947 </a:t>
            </a:r>
            <a:r>
              <a:rPr lang="es-ES" sz="28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PARLAMENTO EUROPEO Y DEL CONSEJO de 9 de junio de 2021 por </a:t>
            </a:r>
            <a:r>
              <a:rPr lang="es-ES" sz="28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que </a:t>
            </a:r>
            <a:r>
              <a:rPr lang="es-ES" sz="28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establece el Instrumento de Vecindad, Cooperación al Desarrollo y </a:t>
            </a:r>
            <a:r>
              <a:rPr lang="es-ES" sz="2800" dirty="0" err="1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ooperación</a:t>
            </a:r>
            <a:r>
              <a:rPr lang="es-ES" sz="28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Internacional </a:t>
            </a:r>
            <a:r>
              <a:rPr lang="es-ES" sz="28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Europa Global)</a:t>
            </a:r>
            <a:endParaRPr lang="es-GT" sz="2800" dirty="0">
              <a:solidFill>
                <a:srgbClr val="E69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13" y="0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113" y="983226"/>
            <a:ext cx="7862499" cy="424753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 directamente responsables, con sus </a:t>
            </a:r>
            <a:r>
              <a:rPr lang="es-ES" sz="3200" dirty="0" err="1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entidades afiliadas, de la preparación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gestión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acción y no limitarse simplemente a actuar como intermediarios;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tener al menos </a:t>
            </a:r>
            <a:r>
              <a:rPr lang="es-ES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años de constitución y haber realizado acciones regulares en los ámbitos de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convocatoria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lo menos durante los </a:t>
            </a:r>
            <a:r>
              <a:rPr lang="es-E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años anteriores al momento de presentar la solicitud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4713" y="5230761"/>
            <a:ext cx="698959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u="sng" dirty="0">
                <a:solidFill>
                  <a:srgbClr val="FF0000"/>
                </a:solidFill>
              </a:rPr>
              <a:t>no son elegibles las organizaciones internacionales</a:t>
            </a:r>
            <a:endParaRPr lang="en-GB" sz="2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3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b="1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entidades afiliadas: 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Mismos requisitos que el solicitante principal.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deben firmar el mandato del Anexo A.2 sección 5. </a:t>
            </a:r>
          </a:p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entidades afiliadas deben firmar la declaración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entidades afiliadas que figura en la sección 5 del anexo A.2.</a:t>
            </a: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47895" y="4356769"/>
            <a:ext cx="5016743" cy="1015663"/>
          </a:xfrm>
          <a:prstGeom prst="rect">
            <a:avLst/>
          </a:prstGeom>
          <a:gradFill flip="none" rotWithShape="1">
            <a:gsLst>
              <a:gs pos="55500">
                <a:srgbClr val="C0D0AB"/>
              </a:gs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419" sz="2000" b="1" dirty="0" smtClean="0"/>
              <a:t>Como </a:t>
            </a:r>
            <a:r>
              <a:rPr lang="es-419" sz="2000" b="1" dirty="0" err="1" smtClean="0"/>
              <a:t>cosolicitantes</a:t>
            </a:r>
            <a:r>
              <a:rPr lang="es-419" sz="2000" b="1" dirty="0" smtClean="0"/>
              <a:t> son </a:t>
            </a:r>
            <a:r>
              <a:rPr lang="es-419" sz="2000" b="1" dirty="0"/>
              <a:t>elegibles  </a:t>
            </a:r>
            <a:r>
              <a:rPr lang="es-419" sz="2000" b="1" dirty="0" smtClean="0"/>
              <a:t>las autoridades </a:t>
            </a:r>
            <a:r>
              <a:rPr lang="es-419" sz="2000" b="1" dirty="0"/>
              <a:t>locales y/o mancomunidades y/o redes de municipios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88454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En la presente convocatoria de propuestas, cada solicitante principal no podrá presentar más de 1 solicitud.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En la presente convocatoria de propuestas, no podrá otorgarse más de 1 subvención a cada solicitante principal.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El solicitante principal no podrá ser a la vez </a:t>
            </a:r>
            <a:r>
              <a:rPr lang="es-ES" altLang="en-US" sz="2800" kern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cosolicitante</a:t>
            </a: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o una entidad afiliada en otra solicitud.</a:t>
            </a: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0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presente convocatoria de propuestas, cada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/entidad afiliada no podrá ser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entidad afiliada en más de 1 solicitud.</a:t>
            </a:r>
          </a:p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presente convocatoria de propuestas, no podrá otorgarse más de 1 subvención a cada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entidad afiliada.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duración prevista inicial de una acción no podrá ser inferior a 36 meses ni superior a 48 meses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acciones se ejecutarán en Guatemala, desde el nivel comunitario hasta el nivel nacional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Acciones como: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Promover la creación/fortalecimiento de redes/plataformas de organizaciones de la sociedad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que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puedan articular posiciones comunes y diseñar propuestas constructivas para el diálogo,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prevención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la resolución de conflictos;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rol y capacidades de la sociedad civil en la articulación de procesos de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diálogo político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así como generar las condiciones necesarias que habiliten su participación política (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 electoral/contribución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concienciación del voto/registro de ciudadanos).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Buena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gestión pública, transparente y cercana a los ciudadanos, promoviendo la vigilancia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ciudadana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temas relativos a la inversión, transparencia presupuestaria, gasto público y estado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derecho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17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presentación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tiene fines informativos y </a:t>
            </a: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se considera documento legal a efectos de reclamaciones. Cualquier contradicción entre esta presentación y la Guía del solicitante siempre prevalecerá ésta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última.</a:t>
            </a:r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GT" sz="3200" b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23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  <a:noFill/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443" y="806632"/>
            <a:ext cx="8562886" cy="5221810"/>
          </a:xfrm>
          <a:noFill/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Medidas de cooperación con los medios de comunicación para fortalecer el nivel analítico de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opinión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pública en áreas sensibles y susceptibles a la polarización y a la generación de conflictos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Creación/promoción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redes de organizaciones no gubernamentales a nivel municipal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departamental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nacional (organizaciones paraguas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conjuntas de la sociedad civil en fortalecimiento de las instituciones nacionales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departamentales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locales y de base (promover la transferencia de conocimientos y creación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mecanismos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cooperación conjunta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sociedad civil de promoción de expresiones artísticas y culturales que refuercen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espacio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cívico, nuevas narrativas e imaginarios basados en la tolerancia, respeto a la diversidad, y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promoción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los derechos humanos, y promuevan un debate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-actor informado e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inclusivo sobre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políticas públicas y la cohesión nacional y social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Capacitación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mujeres y jóvenes para la participación política equitativa, plena, eficaz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significativa.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redes y organizaciones de mujeres, </a:t>
            </a:r>
            <a:r>
              <a:rPr lang="es-E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jovenes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pueblos indígenas.</a:t>
            </a:r>
            <a:endParaRPr lang="es-GT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629265"/>
            <a:ext cx="8562886" cy="5221810"/>
          </a:xfrm>
        </p:spPr>
        <p:txBody>
          <a:bodyPr>
            <a:normAutofit fontScale="77500" lnSpcReduction="20000"/>
          </a:bodyPr>
          <a:lstStyle/>
          <a:p>
            <a:r>
              <a:rPr lang="es-GT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elegibles: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exclusiva o principalmente centradas en ayudas individuales para la participación </a:t>
            </a: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talleres</a:t>
            </a:r>
            <a:r>
              <a:rPr lang="es-E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seminarios, conferencias o </a:t>
            </a: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congresos;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exclusiva o principalmente destinadas a becas individuales de estudios o formación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E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dirigidas exclusiva o principalmente a la prestación de servicios sociales </a:t>
            </a: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directamente a </a:t>
            </a:r>
            <a:r>
              <a:rPr lang="es-E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grupos destinatarios</a:t>
            </a: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inciten a la violencia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E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discriminen personas o grupos de personas por razones de género, </a:t>
            </a: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orientación sexual</a:t>
            </a:r>
            <a:r>
              <a:rPr lang="es-E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religión, étnicas o alguna discapacidad</a:t>
            </a: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proselitistas;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ES" sz="3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consisten exclusivamente en gasto capital, por ejemplo, terrenos, edificios</a:t>
            </a:r>
            <a:r>
              <a:rPr lang="es-E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equipos y vehículos. </a:t>
            </a:r>
            <a:endParaRPr lang="es-GT" sz="3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Cómo </a:t>
            </a: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cuando se presentan las propuestas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Dos etapas importantes: REGISTROS OBLIGATORIOS.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endParaRPr lang="es-MX" altLang="en-US" sz="1900" b="1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NOTA DE SÍNTESIS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1. REGISTRO </a:t>
            </a:r>
            <a:r>
              <a:rPr lang="es-MX" altLang="en-US" sz="1900" b="1" kern="0" dirty="0" err="1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PADOR</a:t>
            </a:r>
            <a:endParaRPr lang="es-MX" altLang="en-US" sz="1900" b="1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¿Cuándo? ANTES DE ENTREGA DEL DOCUMENTO DE SÍNTESIS. REQUISITO INDISPENSABLE PARA OPTAR A UNA </a:t>
            </a:r>
            <a:r>
              <a:rPr lang="es-MX" altLang="en-US" sz="1900" kern="0" dirty="0" err="1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SUBVENCION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  <a:hlinkClick r:id="rId3"/>
              </a:rPr>
              <a:t>https://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  <a:hlinkClick r:id="rId3"/>
              </a:rPr>
              <a:t>webgate.ec.europa.eu/pador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 </a:t>
            </a:r>
            <a:endParaRPr lang="es-MX" altLang="en-US" sz="1900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endParaRPr lang="es-MX" altLang="en-US" sz="1900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2. REGISTRO </a:t>
            </a:r>
            <a:r>
              <a:rPr lang="es-MX" altLang="en-US" sz="1900" b="1" kern="0" dirty="0" err="1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PROSPECT</a:t>
            </a: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¿Cuándo? Antes del 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28 </a:t>
            </a: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de mayo a las 23:00 horas Bruselas 15:00 horas Guatemala.</a:t>
            </a:r>
            <a:r>
              <a:rPr lang="es-MX" altLang="en-US" sz="20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  </a:t>
            </a:r>
            <a:endParaRPr lang="es-MX" altLang="en-US" sz="2000" kern="0" dirty="0" smtClean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webgate.ec.europa.eu/prospect</a:t>
            </a: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 pregunta relacionada con estos registros </a:t>
            </a: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dirigirse a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INTPA-SUPPORT-SERVICES@ec.europa.eu</a:t>
            </a: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DELEGACIÓN DE LA UNION EUROPEA NO BRINDA APOYO TÉCNICO. </a:t>
            </a: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7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28 de mayo debe presentarse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UNICAMENTE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anexo A.1 (documento de síntesis) NO AGREGAR ANEXOS. </a:t>
            </a:r>
          </a:p>
          <a:p>
            <a:r>
              <a:rPr lang="es-GT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LEER DETENIDAMENTE LAS INSTRUCCIONES PARA COMPLETAR EL DOCUMENTO. </a:t>
            </a:r>
            <a:endParaRPr lang="es-GT" sz="3200" b="1" dirty="0">
              <a:solidFill>
                <a:srgbClr val="E69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EL NÚMERO CORRECTO DE LOTE.</a:t>
            </a:r>
          </a:p>
          <a:p>
            <a:r>
              <a:rPr lang="es-GT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OLVIDAR FIRMAR EL DOCUMENTO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39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EVALUACIÓN NOTA DE </a:t>
            </a:r>
            <a:r>
              <a:rPr lang="es-GT" sz="3200" b="1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SINTESIS</a:t>
            </a:r>
            <a:endParaRPr lang="es-GT" sz="3200" b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Entrega dentro del plazo correspondiente. SI NO SE CUMPLE SE ELIMINA AUTOMÁTICAMENTE.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Verificación de la lista de verificación del anexo A.1 (nota de síntesis).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 la elegibilidad conforme a la información registrada en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PADOR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ctrTitle"/>
          </p:nvPr>
        </p:nvSpPr>
        <p:spPr>
          <a:xfrm>
            <a:off x="639763" y="1420813"/>
            <a:ext cx="7772400" cy="936625"/>
          </a:xfrm>
        </p:spPr>
        <p:txBody>
          <a:bodyPr/>
          <a:lstStyle/>
          <a:p>
            <a:pPr eaLnBrk="1" hangingPunct="1"/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Cuál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 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proceso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evaluación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36867" name="Subtitle 2"/>
          <p:cNvSpPr>
            <a:spLocks noGrp="1"/>
          </p:cNvSpPr>
          <p:nvPr>
            <p:ph type="subTitle" idx="1"/>
          </p:nvPr>
        </p:nvSpPr>
        <p:spPr>
          <a:xfrm>
            <a:off x="325438" y="2519363"/>
            <a:ext cx="2068512" cy="2659062"/>
          </a:xfrm>
          <a:solidFill>
            <a:srgbClr val="FFFF00"/>
          </a:solidFill>
        </p:spPr>
        <p:txBody>
          <a:bodyPr/>
          <a:lstStyle/>
          <a:p>
            <a:pPr eaLnBrk="1" hangingPunct="1"/>
            <a:endParaRPr lang="es-ES" altLang="en-US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s-ES" altLang="en-US" sz="2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Etapa 1</a:t>
            </a:r>
          </a:p>
          <a:p>
            <a:pPr eaLnBrk="1" hangingPunct="1"/>
            <a:r>
              <a:rPr lang="es-ES" altLang="en-US" sz="2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administrativo y evaluación de documento de síntesis  </a:t>
            </a:r>
          </a:p>
        </p:txBody>
      </p:sp>
      <p:grpSp>
        <p:nvGrpSpPr>
          <p:cNvPr id="36868" name="Group 11"/>
          <p:cNvGrpSpPr>
            <a:grpSpLocks/>
          </p:cNvGrpSpPr>
          <p:nvPr/>
        </p:nvGrpSpPr>
        <p:grpSpPr bwMode="auto">
          <a:xfrm>
            <a:off x="0" y="-171450"/>
            <a:ext cx="9158288" cy="1592263"/>
            <a:chOff x="0" y="-171400"/>
            <a:chExt cx="9158325" cy="1592645"/>
          </a:xfrm>
        </p:grpSpPr>
        <p:sp>
          <p:nvSpPr>
            <p:cNvPr id="4" name="Rectangle 3"/>
            <p:cNvSpPr/>
            <p:nvPr/>
          </p:nvSpPr>
          <p:spPr>
            <a:xfrm>
              <a:off x="0" y="-171400"/>
              <a:ext cx="9158325" cy="1197262"/>
            </a:xfrm>
            <a:prstGeom prst="rect">
              <a:avLst/>
            </a:prstGeom>
            <a:solidFill>
              <a:srgbClr val="2443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altLang="en-US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36877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1962" y="92485"/>
              <a:ext cx="1900195" cy="1328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869" name="Subtitle 2"/>
          <p:cNvSpPr txBox="1">
            <a:spLocks/>
          </p:cNvSpPr>
          <p:nvPr/>
        </p:nvSpPr>
        <p:spPr bwMode="auto">
          <a:xfrm>
            <a:off x="3417888" y="2519363"/>
            <a:ext cx="2513012" cy="26590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s-ES" altLang="en-US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Etapa 2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Control administrativo y evaluación de solicitud completa</a:t>
            </a:r>
          </a:p>
        </p:txBody>
      </p:sp>
      <p:sp>
        <p:nvSpPr>
          <p:cNvPr id="36870" name="Subtitle 2"/>
          <p:cNvSpPr txBox="1">
            <a:spLocks/>
          </p:cNvSpPr>
          <p:nvPr/>
        </p:nvSpPr>
        <p:spPr bwMode="auto">
          <a:xfrm>
            <a:off x="6605588" y="2519363"/>
            <a:ext cx="2305050" cy="265906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s-ES" altLang="en-US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Etapa 3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Elegibilidad final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s-ES" altLang="en-US" sz="24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V="1">
            <a:off x="2393950" y="3998913"/>
            <a:ext cx="1023938" cy="1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rgbClr val="000000"/>
              </a:solidFill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5930900" y="3998913"/>
            <a:ext cx="6746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rgbClr val="000000"/>
              </a:solidFill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3" name="TextBox 1"/>
          <p:cNvSpPr txBox="1">
            <a:spLocks noChangeArrowheads="1"/>
          </p:cNvSpPr>
          <p:nvPr/>
        </p:nvSpPr>
        <p:spPr bwMode="auto">
          <a:xfrm>
            <a:off x="307975" y="5284788"/>
            <a:ext cx="223043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n-US" sz="18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 lo menos 45 días para preparar el documento de síntesis </a:t>
            </a: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6874" name="TextBox 2"/>
          <p:cNvSpPr txBox="1">
            <a:spLocks noChangeArrowheads="1"/>
          </p:cNvSpPr>
          <p:nvPr/>
        </p:nvSpPr>
        <p:spPr bwMode="auto">
          <a:xfrm>
            <a:off x="2998788" y="5284788"/>
            <a:ext cx="29321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n-US" sz="18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 lo menos 45  días para preparar el documento completo</a:t>
            </a: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6875" name="TextBox 4"/>
          <p:cNvSpPr txBox="1">
            <a:spLocks noChangeArrowheads="1"/>
          </p:cNvSpPr>
          <p:nvPr/>
        </p:nvSpPr>
        <p:spPr bwMode="auto">
          <a:xfrm>
            <a:off x="6605588" y="5284788"/>
            <a:ext cx="2484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n-US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Firma de contratos antes del </a:t>
            </a:r>
            <a:r>
              <a:rPr lang="es-ES" altLang="en-US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31.12.2024</a:t>
            </a: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Presentación de la propuesta completa, puede variar respecto a la nota de síntesis únicamente en los siguientes aspectos: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 un 20% del presupuesto indicativo presentado inicialmente.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solicitante principal puede modificar a los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entidades afiliadas.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solicitante principal puede modificar la duración de la acción dentro de los límites permitidos. </a:t>
            </a:r>
          </a:p>
        </p:txBody>
      </p:sp>
    </p:spTree>
    <p:extLst>
      <p:ext uri="{BB962C8B-B14F-4D97-AF65-F5344CB8AC3E}">
        <p14:creationId xmlns:p14="http://schemas.microsoft.com/office/powerpoint/2010/main" val="330608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6359" y="1435217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BE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ORIENTACIONES</a:t>
            </a:r>
            <a:r>
              <a:rPr lang="fr-BE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GENERALES EN LA GESTIÓN </a:t>
            </a:r>
            <a:r>
              <a:rPr lang="fr-BE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ADMINISTRATIVA</a:t>
            </a:r>
            <a:r>
              <a:rPr lang="fr-BE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fr-BE" alt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FINANCIERA</a:t>
            </a:r>
            <a:r>
              <a:rPr lang="fr-BE" alt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BE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fr-BE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CONTRATOS</a:t>
            </a:r>
            <a:r>
              <a:rPr lang="fr-BE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BE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SUBVENCIÓN</a:t>
            </a:r>
            <a:endParaRPr lang="en-GB" alt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BE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1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lnSpcReduction="10000"/>
          </a:bodyPr>
          <a:lstStyle/>
          <a:p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PRINCIPIOS QUE RIGEN UNA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SUBVENCIÓN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lucro / beneficio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  (en la gestión y en los objetivos alcanzados)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 de resultados</a:t>
            </a:r>
          </a:p>
          <a:p>
            <a:pPr algn="just"/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Co-financiación de un proyecto único</a:t>
            </a: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31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endParaRPr lang="es-GT" sz="3200" b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CONVOCATORIA A PROPUESTAS PROGRAMA TEMÁTICO DERECHOS HUMANOS Y DEMOCRACIA-LOTE 1</a:t>
            </a:r>
          </a:p>
          <a:p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EuropeAid/181175/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/GT</a:t>
            </a:r>
          </a:p>
        </p:txBody>
      </p:sp>
    </p:spTree>
    <p:extLst>
      <p:ext uri="{BB962C8B-B14F-4D97-AF65-F5344CB8AC3E}">
        <p14:creationId xmlns:p14="http://schemas.microsoft.com/office/powerpoint/2010/main" val="1531359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DEFINICIÓN DE PERIODOS DE 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 </a:t>
            </a:r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</a:t>
            </a:r>
          </a:p>
          <a:p>
            <a:pPr algn="just"/>
            <a:endParaRPr lang="es-GT" sz="28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87" y="1759375"/>
            <a:ext cx="8353372" cy="4445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69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063" y="-11463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33097" y="2367171"/>
            <a:ext cx="784334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altLang="en-US" sz="4400" kern="0" dirty="0">
                <a:solidFill>
                  <a:schemeClr val="accent1"/>
                </a:solidFill>
                <a:latin typeface="Stencil" pitchFamily="82" charset="0"/>
              </a:rPr>
              <a:t>¿Qué tipo de costes pueden ser elegibles?</a:t>
            </a:r>
            <a:r>
              <a:rPr lang="es-ES_tradnl" altLang="en-US" sz="4400" i="1" kern="0" dirty="0">
                <a:solidFill>
                  <a:schemeClr val="accent1"/>
                </a:solidFill>
              </a:rPr>
              <a:t> </a:t>
            </a:r>
            <a:endParaRPr lang="es-ES_tradnl" altLang="en-US" sz="4400" i="1" kern="0" dirty="0" smtClean="0">
              <a:solidFill>
                <a:schemeClr val="accent1"/>
              </a:solidFill>
            </a:endParaRPr>
          </a:p>
          <a:p>
            <a:pPr>
              <a:defRPr/>
            </a:pPr>
            <a:endParaRPr lang="es-ES_tradnl" altLang="en-US" sz="2000" i="1" kern="0" dirty="0" smtClean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s-ES_tradnl" altLang="en-US" sz="2000" i="1" kern="0" dirty="0">
                <a:solidFill>
                  <a:schemeClr val="accent1"/>
                </a:solidFill>
              </a:rPr>
              <a:t/>
            </a:r>
            <a:br>
              <a:rPr lang="es-ES_tradnl" altLang="en-US" sz="2000" i="1" kern="0" dirty="0">
                <a:solidFill>
                  <a:schemeClr val="accent1"/>
                </a:solidFill>
              </a:rPr>
            </a:br>
            <a:r>
              <a:rPr lang="es-ES_tradnl" altLang="en-US" sz="2800" kern="0" dirty="0">
                <a:solidFill>
                  <a:schemeClr val="accent1"/>
                </a:solidFill>
                <a:latin typeface="Stencil" pitchFamily="82" charset="0"/>
              </a:rPr>
              <a:t>tipo de gastos que pueden ser tomados en consideración</a:t>
            </a:r>
            <a:endParaRPr lang="en-GB" altLang="en-US" sz="280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793" cy="6858594"/>
          </a:xfrm>
          <a:prstGeom prst="rect">
            <a:avLst/>
          </a:prstGeom>
        </p:spPr>
      </p:pic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5508625" y="1773238"/>
            <a:ext cx="331152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s-ES_tradnl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Artículo 14 de las Condiciones Generales del Contrato tipo de Subvención (véase Anexo G de la Guía).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es-ES_tradnl" altLang="en-US" sz="1800" i="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s-ES_tradnl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limitada al 5 % de los costes directos elegibles, sujeta a la </a:t>
            </a:r>
            <a:r>
              <a:rPr lang="es-ES_tradnl" altLang="en-US" sz="1800" b="1" i="0" dirty="0">
                <a:solidFill>
                  <a:schemeClr val="accent1"/>
                </a:solidFill>
                <a:latin typeface="Arial" panose="020B0604020202020204" pitchFamily="34" charset="0"/>
              </a:rPr>
              <a:t>autorización previa por escrito</a:t>
            </a:r>
            <a:r>
              <a:rPr lang="es-ES_tradnl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 de la </a:t>
            </a:r>
            <a:r>
              <a:rPr lang="es-ES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Administración contratante</a:t>
            </a:r>
            <a:r>
              <a:rPr lang="en-GB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en-GB" altLang="en-US" sz="1800" i="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s-ES_tradnl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un límite </a:t>
            </a:r>
            <a:r>
              <a:rPr lang="es-ES_tradnl" altLang="en-US" sz="1800" i="0" dirty="0" err="1">
                <a:solidFill>
                  <a:schemeClr val="accent1"/>
                </a:solidFill>
                <a:latin typeface="Arial" panose="020B0604020202020204" pitchFamily="34" charset="0"/>
              </a:rPr>
              <a:t>màximo</a:t>
            </a:r>
            <a:r>
              <a:rPr lang="es-ES_tradnl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 de 7% del total estimado de costes elegibles</a:t>
            </a:r>
            <a:endParaRPr lang="en-GB" altLang="en-US" sz="1800" i="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en-GB" altLang="en-US" sz="1800" i="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s-ES_tradnl" altLang="en-US" sz="1800" i="0" dirty="0">
                <a:solidFill>
                  <a:schemeClr val="accent1"/>
                </a:solidFill>
                <a:latin typeface="Arial" panose="020B0604020202020204" pitchFamily="34" charset="0"/>
              </a:rPr>
              <a:t>Las aportaciones en especie no serán consideradas como gastos reales ni constituirán costes a efectos de cofinanciación </a:t>
            </a:r>
            <a:endParaRPr lang="en-GB" altLang="en-US" sz="1800" i="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40963" name="Rectangle 6"/>
          <p:cNvSpPr>
            <a:spLocks noChangeArrowheads="1"/>
          </p:cNvSpPr>
          <p:nvPr/>
        </p:nvSpPr>
        <p:spPr bwMode="auto">
          <a:xfrm>
            <a:off x="755650" y="1844675"/>
            <a:ext cx="3744913" cy="504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n-US" sz="2000" i="0" dirty="0">
                <a:solidFill>
                  <a:schemeClr val="accent1"/>
                </a:solidFill>
                <a:latin typeface="Stencil" panose="040409050D0802020404" pitchFamily="82" charset="0"/>
              </a:rPr>
              <a:t>Costes Directos elegibles</a:t>
            </a:r>
            <a:r>
              <a:rPr lang="es-ES_tradnl" altLang="en-US" sz="1800" i="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endParaRPr lang="en-GB" altLang="en-US" sz="1800" i="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4" name="Rectangle 7"/>
          <p:cNvSpPr>
            <a:spLocks noChangeArrowheads="1"/>
          </p:cNvSpPr>
          <p:nvPr/>
        </p:nvSpPr>
        <p:spPr bwMode="auto">
          <a:xfrm>
            <a:off x="684213" y="3429000"/>
            <a:ext cx="3744912" cy="504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n-US" sz="2000" i="0" dirty="0">
                <a:solidFill>
                  <a:schemeClr val="accent1"/>
                </a:solidFill>
                <a:latin typeface="Stencil" panose="040409050D0802020404" pitchFamily="82" charset="0"/>
              </a:rPr>
              <a:t>RESERVA DE IMPREVISTOS</a:t>
            </a:r>
            <a:r>
              <a:rPr lang="es-ES_tradnl" altLang="en-US" sz="1800" i="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endParaRPr lang="en-GB" altLang="en-US" sz="1800" i="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5" name="Rectangle 8"/>
          <p:cNvSpPr>
            <a:spLocks noChangeArrowheads="1"/>
          </p:cNvSpPr>
          <p:nvPr/>
        </p:nvSpPr>
        <p:spPr bwMode="auto">
          <a:xfrm>
            <a:off x="646114" y="4581524"/>
            <a:ext cx="3744912" cy="504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n-US" sz="2000" i="0" dirty="0">
                <a:solidFill>
                  <a:schemeClr val="accent1"/>
                </a:solidFill>
                <a:latin typeface="Stencil" panose="040409050D0802020404" pitchFamily="82" charset="0"/>
              </a:rPr>
              <a:t>Costes Indirectos</a:t>
            </a:r>
            <a:r>
              <a:rPr lang="es-ES_tradnl" altLang="en-US" sz="1800" i="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endParaRPr lang="en-GB" altLang="en-US" sz="1800" i="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6" name="Rectangle 9"/>
          <p:cNvSpPr>
            <a:spLocks noChangeArrowheads="1"/>
          </p:cNvSpPr>
          <p:nvPr/>
        </p:nvSpPr>
        <p:spPr bwMode="auto">
          <a:xfrm>
            <a:off x="684213" y="5949950"/>
            <a:ext cx="3744912" cy="504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n-US" sz="2000" i="0" dirty="0">
                <a:solidFill>
                  <a:schemeClr val="accent1"/>
                </a:solidFill>
                <a:latin typeface="Stencil" panose="040409050D0802020404" pitchFamily="82" charset="0"/>
              </a:rPr>
              <a:t>Aportaciones en Especie</a:t>
            </a:r>
            <a:r>
              <a:rPr lang="es-ES_tradnl" altLang="en-US" sz="1800" i="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endParaRPr lang="en-GB" altLang="en-US" sz="1800" i="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7" name="Line 11"/>
          <p:cNvSpPr>
            <a:spLocks noChangeShapeType="1"/>
          </p:cNvSpPr>
          <p:nvPr/>
        </p:nvSpPr>
        <p:spPr bwMode="auto">
          <a:xfrm>
            <a:off x="4500563" y="213360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GT"/>
          </a:p>
        </p:txBody>
      </p:sp>
      <p:sp>
        <p:nvSpPr>
          <p:cNvPr id="40968" name="Line 13"/>
          <p:cNvSpPr>
            <a:spLocks noChangeShapeType="1"/>
          </p:cNvSpPr>
          <p:nvPr/>
        </p:nvSpPr>
        <p:spPr bwMode="auto">
          <a:xfrm>
            <a:off x="4427538" y="3716338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GT"/>
          </a:p>
        </p:txBody>
      </p:sp>
      <p:sp>
        <p:nvSpPr>
          <p:cNvPr id="40969" name="Line 16"/>
          <p:cNvSpPr>
            <a:spLocks noChangeShapeType="1"/>
          </p:cNvSpPr>
          <p:nvPr/>
        </p:nvSpPr>
        <p:spPr bwMode="auto">
          <a:xfrm>
            <a:off x="4427538" y="4797425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GT"/>
          </a:p>
        </p:txBody>
      </p:sp>
      <p:sp>
        <p:nvSpPr>
          <p:cNvPr id="40970" name="Line 17"/>
          <p:cNvSpPr>
            <a:spLocks noChangeShapeType="1"/>
          </p:cNvSpPr>
          <p:nvPr/>
        </p:nvSpPr>
        <p:spPr bwMode="auto">
          <a:xfrm>
            <a:off x="4427538" y="61658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0981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CR" sz="2800" b="1" dirty="0">
                <a:solidFill>
                  <a:schemeClr val="accent1">
                    <a:lumMod val="75000"/>
                  </a:schemeClr>
                </a:solidFill>
              </a:rPr>
              <a:t>CLÁUSULA 14 — COSTES SUBVENCIONABLES</a:t>
            </a: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71" y="865410"/>
            <a:ext cx="7806813" cy="51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3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531" y="-42397"/>
            <a:ext cx="9144000" cy="6976241"/>
          </a:xfrm>
          <a:prstGeom prst="rect">
            <a:avLst/>
          </a:prstGeom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ES_tradnl" altLang="en-US" sz="3200" dirty="0" smtClean="0">
                <a:solidFill>
                  <a:schemeClr val="accent1"/>
                </a:solidFill>
                <a:latin typeface="Stencil" pitchFamily="82" charset="0"/>
              </a:rPr>
              <a:t>Costes Directos </a:t>
            </a:r>
            <a:r>
              <a:rPr lang="es-ES_tradnl" altLang="en-US" sz="3200" dirty="0" err="1" smtClean="0">
                <a:solidFill>
                  <a:schemeClr val="accent1"/>
                </a:solidFill>
                <a:latin typeface="Stencil" pitchFamily="82" charset="0"/>
              </a:rPr>
              <a:t>SUBVENCIONAbles</a:t>
            </a:r>
            <a:endParaRPr lang="en-GB" altLang="en-US" sz="3200" dirty="0" smtClean="0">
              <a:solidFill>
                <a:schemeClr val="accent1"/>
              </a:solidFill>
              <a:latin typeface="Stencil" pitchFamily="82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379851" y="1510862"/>
            <a:ext cx="7920694" cy="425931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es-ES" altLang="en-US" sz="1200" i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r>
              <a:rPr lang="es-ES" altLang="en-US" sz="1800" i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altLang="en-US" b="1" i="0" dirty="0">
                <a:solidFill>
                  <a:schemeClr val="accent1"/>
                </a:solidFill>
                <a:latin typeface="Arial" panose="020B0604020202020204" pitchFamily="34" charset="0"/>
              </a:rPr>
              <a:t>Costes del personal asignado a la Acción</a:t>
            </a:r>
            <a:r>
              <a:rPr lang="es-ES" altLang="en-US" i="0" dirty="0">
                <a:solidFill>
                  <a:schemeClr val="accent1"/>
                </a:solidFill>
                <a:latin typeface="Arial" panose="020B0604020202020204" pitchFamily="34" charset="0"/>
              </a:rPr>
              <a:t> (salarios incluyendo cargas sociales y otros costes que formen parte de la remuneración)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r>
              <a:rPr lang="es-ES" altLang="en-US" i="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s-ES" altLang="en-US" b="1" i="0" dirty="0">
                <a:solidFill>
                  <a:schemeClr val="accent1"/>
                </a:solidFill>
                <a:latin typeface="Arial" panose="020B0604020202020204" pitchFamily="34" charset="0"/>
              </a:rPr>
              <a:t>Viaje y dietas (per diem)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r>
              <a:rPr lang="es-ES" altLang="en-US" b="1" i="0" dirty="0">
                <a:solidFill>
                  <a:schemeClr val="accent1"/>
                </a:solidFill>
                <a:latin typeface="Arial" panose="020B0604020202020204" pitchFamily="34" charset="0"/>
              </a:rPr>
              <a:t> Costes de compra o alquiler de bienes de equipo o suministros, y los costes de servicios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r>
              <a:rPr lang="es-ES" altLang="en-US" b="1" i="0" dirty="0">
                <a:solidFill>
                  <a:schemeClr val="accent1"/>
                </a:solidFill>
                <a:latin typeface="Arial" panose="020B0604020202020204" pitchFamily="34" charset="0"/>
              </a:rPr>
              <a:t> Costes de subcontratación</a:t>
            </a:r>
          </a:p>
          <a:p>
            <a:pPr eaLnBrk="1" hangingPunct="1"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r>
              <a:rPr lang="es-ES" altLang="en-US" b="1" i="0" dirty="0">
                <a:solidFill>
                  <a:schemeClr val="accent1"/>
                </a:solidFill>
                <a:latin typeface="Arial" panose="020B0604020202020204" pitchFamily="34" charset="0"/>
              </a:rPr>
              <a:t> Otros costes derivados de la acción</a:t>
            </a:r>
            <a:r>
              <a:rPr lang="es-ES" altLang="en-US" i="0" dirty="0">
                <a:solidFill>
                  <a:schemeClr val="accent1"/>
                </a:solidFill>
                <a:latin typeface="Arial" panose="020B0604020202020204" pitchFamily="34" charset="0"/>
              </a:rPr>
              <a:t> ( traducción, reproducción, difusión de actividades, seguros y garantías financieras)</a:t>
            </a:r>
          </a:p>
        </p:txBody>
      </p:sp>
    </p:spTree>
    <p:extLst>
      <p:ext uri="{BB962C8B-B14F-4D97-AF65-F5344CB8AC3E}">
        <p14:creationId xmlns:p14="http://schemas.microsoft.com/office/powerpoint/2010/main" val="209326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52593"/>
          </a:xfrm>
          <a:prstGeom prst="rect">
            <a:avLst/>
          </a:prstGeom>
        </p:spPr>
      </p:pic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96975"/>
            <a:ext cx="7772400" cy="1152525"/>
          </a:xfrm>
        </p:spPr>
        <p:txBody>
          <a:bodyPr/>
          <a:lstStyle/>
          <a:p>
            <a:pPr eaLnBrk="1" hangingPunct="1">
              <a:defRPr/>
            </a:pPr>
            <a:r>
              <a:rPr lang="es-ES_tradnl" altLang="en-US" sz="3600" dirty="0" smtClean="0">
                <a:solidFill>
                  <a:schemeClr val="accent1"/>
                </a:solidFill>
                <a:latin typeface="Stencil" pitchFamily="82" charset="0"/>
              </a:rPr>
              <a:t>Costes no SUBVENCIONABLES</a:t>
            </a:r>
            <a:br>
              <a:rPr lang="es-ES_tradnl" altLang="en-US" sz="3600" dirty="0" smtClean="0">
                <a:solidFill>
                  <a:schemeClr val="accent1"/>
                </a:solidFill>
                <a:latin typeface="Stencil" pitchFamily="82" charset="0"/>
              </a:rPr>
            </a:br>
            <a:r>
              <a:rPr lang="es-ES_tradnl" altLang="en-US" sz="2000" dirty="0" smtClean="0">
                <a:solidFill>
                  <a:schemeClr val="accent1"/>
                </a:solidFill>
                <a:latin typeface="Stencil" pitchFamily="82" charset="0"/>
              </a:rPr>
              <a:t>A</a:t>
            </a:r>
            <a:r>
              <a:rPr lang="es-GT" altLang="en-US" sz="2000" dirty="0" smtClean="0">
                <a:solidFill>
                  <a:schemeClr val="accent1"/>
                </a:solidFill>
                <a:latin typeface="Stencil" pitchFamily="82" charset="0"/>
              </a:rPr>
              <a:t>RTÍCULO 14 Condiciones Generales</a:t>
            </a:r>
            <a:r>
              <a:rPr lang="en-GB" altLang="en-US" sz="3600" dirty="0" smtClean="0">
                <a:solidFill>
                  <a:schemeClr val="accent1"/>
                </a:solidFill>
                <a:latin typeface="Stencil" pitchFamily="82" charset="0"/>
              </a:rPr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772400" cy="417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altLang="en-US" sz="12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GT" altLang="en-US" sz="2000" dirty="0" smtClean="0">
                <a:solidFill>
                  <a:schemeClr val="accent1"/>
                </a:solidFill>
              </a:rPr>
              <a:t>las deudas y sus intereses;</a:t>
            </a:r>
          </a:p>
          <a:p>
            <a:pPr eaLnBrk="1" hangingPunct="1">
              <a:lnSpc>
                <a:spcPct val="80000"/>
              </a:lnSpc>
              <a:defRPr/>
            </a:pPr>
            <a:endParaRPr lang="es-GT" altLang="en-US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GT" altLang="en-US" sz="2000" dirty="0" smtClean="0">
                <a:solidFill>
                  <a:schemeClr val="accent1"/>
                </a:solidFill>
              </a:rPr>
              <a:t>las provisiones para pérdidas o posibles pérdidas futuras;</a:t>
            </a:r>
          </a:p>
          <a:p>
            <a:pPr eaLnBrk="1" hangingPunct="1">
              <a:lnSpc>
                <a:spcPct val="80000"/>
              </a:lnSpc>
              <a:defRPr/>
            </a:pPr>
            <a:endParaRPr lang="es-GT" altLang="en-US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GT" altLang="en-US" sz="2000" dirty="0" smtClean="0">
                <a:solidFill>
                  <a:schemeClr val="accent1"/>
                </a:solidFill>
              </a:rPr>
              <a:t>los intereses adeudados;</a:t>
            </a:r>
          </a:p>
          <a:p>
            <a:pPr eaLnBrk="1" hangingPunct="1">
              <a:lnSpc>
                <a:spcPct val="80000"/>
              </a:lnSpc>
              <a:defRPr/>
            </a:pPr>
            <a:endParaRPr lang="es-GT" altLang="en-US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GT" altLang="en-US" sz="2000" dirty="0" smtClean="0">
                <a:solidFill>
                  <a:schemeClr val="accent1"/>
                </a:solidFill>
              </a:rPr>
              <a:t>los costes declarados por el Beneficiario y cubiertos por otra acción o programa de trabajo;(UE)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GT" alt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GT" altLang="en-US" sz="2000" dirty="0" smtClean="0"/>
          </a:p>
        </p:txBody>
      </p:sp>
      <p:pic>
        <p:nvPicPr>
          <p:cNvPr id="45060" name="Picture 5" descr="err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229225"/>
            <a:ext cx="1347787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484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96975"/>
            <a:ext cx="7772400" cy="1152525"/>
          </a:xfrm>
        </p:spPr>
        <p:txBody>
          <a:bodyPr/>
          <a:lstStyle/>
          <a:p>
            <a:pPr eaLnBrk="1" hangingPunct="1">
              <a:defRPr/>
            </a:pPr>
            <a:r>
              <a:rPr lang="es-ES_tradnl" altLang="en-US" sz="3600" dirty="0" smtClean="0">
                <a:latin typeface="Stencil" pitchFamily="82" charset="0"/>
              </a:rPr>
              <a:t>Costes no SUBVENCIONABLES</a:t>
            </a:r>
            <a:br>
              <a:rPr lang="es-ES_tradnl" altLang="en-US" sz="3600" dirty="0" smtClean="0">
                <a:latin typeface="Stencil" pitchFamily="82" charset="0"/>
              </a:rPr>
            </a:br>
            <a:r>
              <a:rPr lang="es-ES_tradnl" altLang="en-US" sz="2000" dirty="0" smtClean="0">
                <a:latin typeface="Stencil" pitchFamily="82" charset="0"/>
              </a:rPr>
              <a:t>A</a:t>
            </a:r>
            <a:r>
              <a:rPr lang="es-GT" altLang="en-US" sz="2000" dirty="0" smtClean="0">
                <a:latin typeface="Stencil" pitchFamily="82" charset="0"/>
              </a:rPr>
              <a:t>RTÍCULO 14 Condiciones Generales</a:t>
            </a:r>
            <a:r>
              <a:rPr lang="en-GB" altLang="en-US" sz="3600" dirty="0" smtClean="0">
                <a:latin typeface="Stencil" pitchFamily="82" charset="0"/>
              </a:rPr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772400" cy="417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altLang="en-US" sz="12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es-GT" alt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GT" altLang="en-US" sz="2000" dirty="0" smtClean="0"/>
              <a:t>la adquisición de terrenos o edificios, salvo que sea indispensable para la ejecución directa de la Acción, en cuyo caso la propiedad deberá transferirse a los beneficiarios finales y/o socios a más tardar al finalizar la Acción;</a:t>
            </a:r>
          </a:p>
          <a:p>
            <a:pPr eaLnBrk="1" hangingPunct="1">
              <a:lnSpc>
                <a:spcPct val="80000"/>
              </a:lnSpc>
              <a:defRPr/>
            </a:pPr>
            <a:endParaRPr lang="es-GT" alt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GT" altLang="en-US" sz="2000" dirty="0" smtClean="0"/>
              <a:t>las pérdidas debidas al cambio de divisas;</a:t>
            </a:r>
          </a:p>
          <a:p>
            <a:pPr eaLnBrk="1" hangingPunct="1">
              <a:lnSpc>
                <a:spcPct val="80000"/>
              </a:lnSpc>
              <a:defRPr/>
            </a:pPr>
            <a:endParaRPr lang="es-GT" alt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GT" altLang="en-US" sz="2000" dirty="0" smtClean="0"/>
              <a:t>créditos a terceras partes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GT" altLang="en-US" sz="2000" dirty="0" smtClean="0"/>
          </a:p>
        </p:txBody>
      </p:sp>
      <p:pic>
        <p:nvPicPr>
          <p:cNvPr id="46084" name="Picture 5" descr="err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229225"/>
            <a:ext cx="1347787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874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AYUDA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FINANCIERA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TERCEROS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la acción requiere la concesión de ayuda financiera a un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tercero,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deberán cumplirse los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requisitos señalados en la sección 6.8.2 de la </a:t>
            </a:r>
            <a:r>
              <a:rPr lang="es-CR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Antes de conceder la subvención, el órgano de contratación debe comprobar que el beneficiario de la subvención ofrece garantías adecuadas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las condiciones para la concesión de dicha ayuda estén definidas estrictamente en el contrato de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subvención.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solicitantes incluirán esta información en sus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solicitudes (objetivos, resultados, tipos de actividades, tipos de personas, entre otros)</a:t>
            </a:r>
            <a:endParaRPr lang="es-CR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AYUDA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FINANCIERA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TERCEROS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de estar previsto en las Condiciones Particulares del Contrato.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importe máximo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podrá exceder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60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EUR por entidad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tercera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descripción de la acción,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deberá definir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tipos de entidades que podrán optar a ayuda financiera y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actividades que podrán beneficiarse de dicha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ayuda así como los criterios de selección.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informes,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deberá proporcionar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descripción completa y detallada de la adjudicación y de la ejecución de la ayuda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financiera.</a:t>
            </a:r>
            <a:endParaRPr lang="en-GB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0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3999" cy="6913179"/>
          </a:xfrm>
          <a:prstGeom prst="rect">
            <a:avLst/>
          </a:prstGeom>
        </p:spPr>
      </p:pic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24618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es-GT" altLang="en-US" sz="3600" dirty="0" smtClean="0">
                <a:solidFill>
                  <a:schemeClr val="accent1"/>
                </a:solidFill>
                <a:latin typeface="Stencil" pitchFamily="82" charset="0"/>
              </a:rPr>
              <a:t>errores frecuentes:</a:t>
            </a:r>
            <a:endParaRPr lang="en-GB" altLang="en-US" sz="3600" dirty="0" smtClean="0">
              <a:solidFill>
                <a:schemeClr val="accent1"/>
              </a:solidFill>
              <a:latin typeface="Stencil" pitchFamily="82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863" y="4737100"/>
            <a:ext cx="5900737" cy="1296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s-GT" altLang="en-US" b="1" dirty="0" smtClean="0">
                <a:solidFill>
                  <a:schemeClr val="accent1"/>
                </a:solidFill>
              </a:rPr>
              <a:t>Presupuestos extremadamente detallados son de difícil ejecución</a:t>
            </a:r>
            <a:endParaRPr lang="en-GB" altLang="en-US" b="1" dirty="0" smtClean="0">
              <a:solidFill>
                <a:schemeClr val="accent1"/>
              </a:solidFill>
            </a:endParaRPr>
          </a:p>
        </p:txBody>
      </p:sp>
      <p:pic>
        <p:nvPicPr>
          <p:cNvPr id="48132" name="Picture 5" descr="la-preocupaci%C3%B3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33375"/>
            <a:ext cx="2857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827088" y="2027238"/>
            <a:ext cx="5184775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folHlink"/>
              </a:buClr>
              <a:buSzPct val="90000"/>
              <a:buFont typeface="Wingdings" panose="05000000000000000000" pitchFamily="2" charset="2"/>
              <a:buChar char="q"/>
            </a:pPr>
            <a:r>
              <a:rPr lang="es-GT" altLang="en-US" sz="2800" i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GT" altLang="en-US" sz="2800" b="1" i="0" dirty="0">
                <a:solidFill>
                  <a:schemeClr val="accent1"/>
                </a:solidFill>
                <a:latin typeface="Arial" panose="020B0604020202020204" pitchFamily="34" charset="0"/>
              </a:rPr>
              <a:t>NO es posible aportes en especie, en caso de aporte de personal, será muy claro que es la planilla de personal y que se dedica al proyecto (medios tiempos</a:t>
            </a:r>
            <a:r>
              <a:rPr lang="es-GT" altLang="en-US" sz="2800" b="1" i="0" dirty="0">
                <a:solidFill>
                  <a:schemeClr val="tx1"/>
                </a:solidFill>
                <a:latin typeface="Arial" panose="020B0604020202020204" pitchFamily="34" charset="0"/>
              </a:rPr>
              <a:t>?)</a:t>
            </a:r>
            <a:r>
              <a:rPr lang="es-GT" altLang="en-US" b="1" i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8134" name="Rectangle 12"/>
          <p:cNvSpPr>
            <a:spLocks noChangeArrowheads="1"/>
          </p:cNvSpPr>
          <p:nvPr/>
        </p:nvSpPr>
        <p:spPr bwMode="auto">
          <a:xfrm>
            <a:off x="755650" y="5661025"/>
            <a:ext cx="78486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es-ES_tradnl" altLang="en-US" sz="2800" b="1" i="0">
                <a:solidFill>
                  <a:schemeClr val="tx1"/>
                </a:solidFill>
                <a:latin typeface="Arial" panose="020B0604020202020204" pitchFamily="34" charset="0"/>
              </a:rPr>
              <a:t> ¡¡¡El presupuesto se elabora en EUROS !!!</a:t>
            </a:r>
            <a:endParaRPr lang="en-GB" altLang="en-US" sz="2800" b="1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92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</a:p>
          <a:p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TEMÁTICO ORGANIZACIONES DE SOCIEDAD 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Comunicación de la Comisión Europea (CE) de septiembre del 2012 “Las raíces de la 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democracia y </a:t>
            </a:r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desarrollo 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sostenible: </a:t>
            </a:r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compromiso de Europa con la sociedad civil en las relaciones exteriores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declara </a:t>
            </a:r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compromiso de reforzar a la sociedad civil y crear un ambiente favorable para el 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desarrollo de </a:t>
            </a:r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trabajo.</a:t>
            </a:r>
            <a:endParaRPr lang="es-GT" sz="28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4051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CR" sz="4400" b="1" dirty="0" smtClean="0">
                <a:solidFill>
                  <a:schemeClr val="accent1">
                    <a:lumMod val="75000"/>
                  </a:schemeClr>
                </a:solidFill>
              </a:rPr>
              <a:t>LINKS IMPORTANTES</a:t>
            </a:r>
            <a:endParaRPr lang="es-GT" sz="3200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41832" y="1749972"/>
            <a:ext cx="8562886" cy="440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Char char="•"/>
              <a:tabLst/>
              <a:defRPr/>
            </a:pPr>
            <a:r>
              <a:rPr kumimoji="0" lang="en-GB" altLang="zh-CN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Verdana"/>
                <a:ea typeface="宋体" pitchFamily="2" charset="-122"/>
              </a:rPr>
              <a:t>Guía</a:t>
            </a:r>
            <a:r>
              <a:rPr kumimoji="0" lang="en-GB" altLang="zh-CN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Verdana"/>
                <a:ea typeface="宋体" pitchFamily="2" charset="-122"/>
              </a:rPr>
              <a:t> </a:t>
            </a:r>
            <a:r>
              <a:rPr kumimoji="0" lang="en-GB" altLang="zh-CN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Verdana"/>
                <a:ea typeface="宋体" pitchFamily="2" charset="-122"/>
              </a:rPr>
              <a:t>práctica</a:t>
            </a:r>
            <a:r>
              <a:rPr kumimoji="0" lang="en-GB" altLang="zh-CN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Verdana"/>
                <a:ea typeface="宋体" pitchFamily="2" charset="-122"/>
              </a:rPr>
              <a:t>:</a:t>
            </a:r>
            <a:r>
              <a:rPr kumimoji="0" lang="en-GB" altLang="zh-CN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Verdana"/>
                <a:ea typeface="宋体" pitchFamily="2" charset="-122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Char char="•"/>
              <a:tabLst/>
              <a:defRPr/>
            </a:pPr>
            <a:endParaRPr kumimoji="0" lang="en-GB" altLang="zh-CN" sz="2000" b="0" i="1" u="none" strike="noStrike" kern="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Verdana"/>
              <a:ea typeface="宋体" pitchFamily="2" charset="-122"/>
            </a:endParaRPr>
          </a:p>
          <a:p>
            <a:pPr lvl="0" eaLnBrk="1" hangingPunct="1">
              <a:buClr>
                <a:srgbClr val="FFFFFF"/>
              </a:buClr>
              <a:buNone/>
              <a:defRPr/>
            </a:pPr>
            <a:r>
              <a:rPr kumimoji="0" lang="es-GT" altLang="zh-CN" sz="2000" b="1" i="1" u="sng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Verdana"/>
                <a:ea typeface="宋体" pitchFamily="2" charset="-122"/>
                <a:hlinkClick r:id="rId3" invalidUrl="http:///"/>
              </a:rPr>
              <a:t>http://</a:t>
            </a:r>
            <a:r>
              <a:rPr lang="es-GT" altLang="zh-CN" sz="2000" b="1" u="sng" kern="0" dirty="0" smtClean="0">
                <a:solidFill>
                  <a:schemeClr val="accent1"/>
                </a:solidFill>
                <a:latin typeface="Verdana"/>
                <a:ea typeface="宋体" pitchFamily="2" charset="-122"/>
              </a:rPr>
              <a:t>wikis.ec.europa.eu/</a:t>
            </a:r>
            <a:r>
              <a:rPr lang="es-GT" altLang="zh-CN" sz="2000" b="1" u="sng" kern="0" dirty="0" err="1" smtClean="0">
                <a:solidFill>
                  <a:schemeClr val="accent1"/>
                </a:solidFill>
                <a:latin typeface="Verdana"/>
                <a:ea typeface="宋体" pitchFamily="2" charset="-122"/>
              </a:rPr>
              <a:t>display</a:t>
            </a:r>
            <a:r>
              <a:rPr lang="es-GT" altLang="zh-CN" sz="2000" b="1" u="sng" kern="0" dirty="0" smtClean="0">
                <a:solidFill>
                  <a:schemeClr val="accent1"/>
                </a:solidFill>
                <a:latin typeface="Verdana"/>
                <a:ea typeface="宋体" pitchFamily="2" charset="-122"/>
              </a:rPr>
              <a:t>/</a:t>
            </a:r>
            <a:r>
              <a:rPr lang="es-GT" altLang="zh-CN" sz="2000" b="1" u="sng" kern="0" dirty="0" err="1" smtClean="0">
                <a:solidFill>
                  <a:schemeClr val="accent1"/>
                </a:solidFill>
                <a:latin typeface="Verdana"/>
                <a:ea typeface="宋体" pitchFamily="2" charset="-122"/>
              </a:rPr>
              <a:t>ExactExternalWikiES</a:t>
            </a:r>
            <a:r>
              <a:rPr lang="es-GT" altLang="zh-CN" sz="2000" b="1" u="sng" kern="0" dirty="0" smtClean="0">
                <a:solidFill>
                  <a:schemeClr val="accent1"/>
                </a:solidFill>
                <a:latin typeface="Verdana"/>
                <a:ea typeface="宋体" pitchFamily="2" charset="-122"/>
              </a:rPr>
              <a:t>/</a:t>
            </a:r>
            <a:r>
              <a:rPr lang="es-GT" altLang="zh-CN" sz="2000" b="1" u="sng" kern="0" dirty="0" err="1" smtClean="0">
                <a:solidFill>
                  <a:schemeClr val="accent1"/>
                </a:solidFill>
                <a:latin typeface="Verdana"/>
                <a:ea typeface="宋体" pitchFamily="2" charset="-122"/>
              </a:rPr>
              <a:t>ePRAG</a:t>
            </a:r>
            <a:endParaRPr lang="es-GT" altLang="zh-CN" sz="2000" b="1" u="sng" kern="0" dirty="0">
              <a:solidFill>
                <a:schemeClr val="accent1"/>
              </a:solidFill>
              <a:latin typeface="Verdana"/>
              <a:ea typeface="宋体" pitchFamily="2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endParaRPr kumimoji="0" lang="es-GT" altLang="zh-CN" sz="2400" b="0" i="1" u="none" strike="noStrike" kern="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Verdana"/>
              <a:ea typeface="宋体" pitchFamily="2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Char char="•"/>
              <a:tabLst/>
              <a:defRPr/>
            </a:pPr>
            <a:r>
              <a:rPr kumimoji="0" lang="es-GT" altLang="zh-CN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Verdana"/>
                <a:ea typeface="宋体" pitchFamily="2" charset="-122"/>
              </a:rPr>
              <a:t>Delegación UE en Guatemala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Char char="•"/>
              <a:tabLst/>
              <a:defRPr/>
            </a:pPr>
            <a:endParaRPr kumimoji="0" lang="es-GT" altLang="zh-CN" sz="2400" b="0" i="1" u="none" strike="noStrike" kern="0" cap="none" spc="0" normalizeH="0" baseline="0" noProof="0" dirty="0" smtClean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Verdana"/>
              <a:ea typeface="宋体" pitchFamily="2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s-GT" altLang="zh-CN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Verdana"/>
                <a:ea typeface="宋体" pitchFamily="2" charset="-122"/>
                <a:hlinkClick r:id="rId4"/>
              </a:rPr>
              <a:t>http://eeas.europa.eu/delegations/guatemala/index_es.htm</a:t>
            </a:r>
            <a:endParaRPr kumimoji="0" lang="es-GT" altLang="zh-CN" sz="2000" b="0" i="1" u="none" strike="noStrike" kern="0" cap="none" spc="0" normalizeH="0" baseline="0" noProof="0" dirty="0" smtClean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Verdana"/>
              <a:ea typeface="宋体" pitchFamily="2" charset="-12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/>
              <a:defRPr/>
            </a:pPr>
            <a:endParaRPr kumimoji="0" lang="en-GB" altLang="zh-CN" sz="2400" b="0" i="1" u="none" strike="noStrike" kern="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Verdana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877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43999" cy="6913179"/>
          </a:xfrm>
          <a:prstGeom prst="rect">
            <a:avLst/>
          </a:prstGeom>
        </p:spPr>
      </p:pic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557338"/>
            <a:ext cx="7127875" cy="703262"/>
          </a:xfrm>
        </p:spPr>
        <p:txBody>
          <a:bodyPr/>
          <a:lstStyle/>
          <a:p>
            <a:pPr eaLnBrk="1" hangingPunct="1">
              <a:defRPr/>
            </a:pPr>
            <a:r>
              <a:rPr lang="es-ES" altLang="en-US" sz="3200" dirty="0" smtClean="0">
                <a:latin typeface="Stencil" pitchFamily="82" charset="0"/>
              </a:rPr>
              <a:t>¿Más información y preguntas?</a:t>
            </a:r>
            <a:r>
              <a:rPr lang="es-ES" altLang="en-US" sz="3800" dirty="0" smtClean="0"/>
              <a:t> </a:t>
            </a:r>
            <a:endParaRPr lang="en-US" altLang="en-US" sz="3800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620964"/>
            <a:ext cx="8434388" cy="3903662"/>
          </a:xfrm>
        </p:spPr>
        <p:txBody>
          <a:bodyPr/>
          <a:lstStyle/>
          <a:p>
            <a:pPr marL="149225" indent="31750" eaLnBrk="1" hangingPunct="1">
              <a:buFont typeface="Wingdings" pitchFamily="2" charset="2"/>
              <a:buNone/>
              <a:defRPr/>
            </a:pPr>
            <a:r>
              <a:rPr lang="es-ES" altLang="en-US" dirty="0" smtClean="0"/>
              <a:t>La </a:t>
            </a:r>
            <a:r>
              <a:rPr lang="es-ES" altLang="en-US" b="1" dirty="0" smtClean="0"/>
              <a:t>Guía para los Solicitantes </a:t>
            </a:r>
            <a:r>
              <a:rPr lang="es-ES" altLang="en-US" dirty="0" smtClean="0"/>
              <a:t>es el documento de base que contiene todas las instrucciones: </a:t>
            </a:r>
            <a:r>
              <a:rPr lang="nl-BE" altLang="en-US" dirty="0" smtClean="0">
                <a:hlinkClick r:id="rId4"/>
              </a:rPr>
              <a:t>http://eeas.europa.eu/delegations/guatemala/funding_opportunities/grants/index_es.htm</a:t>
            </a:r>
            <a:endParaRPr lang="es-ES" altLang="en-US" dirty="0" smtClean="0"/>
          </a:p>
          <a:p>
            <a:pPr marL="149225" indent="31750" eaLnBrk="1" hangingPunct="1">
              <a:buFont typeface="Wingdings" pitchFamily="2" charset="2"/>
              <a:buNone/>
              <a:defRPr/>
            </a:pPr>
            <a:r>
              <a:rPr lang="es-ES" altLang="en-US" dirty="0" smtClean="0">
                <a:solidFill>
                  <a:schemeClr val="accent1"/>
                </a:solidFill>
              </a:rPr>
              <a:t>¿Dudas después de la sesión de información? </a:t>
            </a:r>
          </a:p>
          <a:p>
            <a:pPr marL="149225" indent="31750" eaLnBrk="1" hangingPunct="1">
              <a:buFont typeface="Wingdings" pitchFamily="2" charset="2"/>
              <a:buNone/>
              <a:defRPr/>
            </a:pPr>
            <a:r>
              <a:rPr lang="es-ES" altLang="en-US" dirty="0" smtClean="0">
                <a:solidFill>
                  <a:schemeClr val="accent1"/>
                </a:solidFill>
              </a:rPr>
              <a:t>                 Hasta el 7 de mayo– 16:00 horas</a:t>
            </a:r>
          </a:p>
          <a:p>
            <a:pPr marL="149225" indent="31750" eaLnBrk="1" hangingPunct="1">
              <a:defRPr/>
            </a:pPr>
            <a:r>
              <a:rPr lang="es-GT" altLang="en-US" sz="2000" b="1" dirty="0" smtClean="0">
                <a:hlinkClick r:id="rId5"/>
              </a:rPr>
              <a:t>                 DELEGATION-GUATEMALA-CSO-LA@EEAS.EUROPA.EU</a:t>
            </a:r>
            <a:r>
              <a:rPr lang="es-GT" altLang="en-US" sz="2000" b="1" dirty="0" smtClean="0"/>
              <a:t> </a:t>
            </a:r>
            <a:endParaRPr lang="nl-BE" altLang="en-US" sz="2000" b="1" dirty="0" smtClean="0"/>
          </a:p>
          <a:p>
            <a:pPr marL="149225" indent="31750" eaLnBrk="1" hangingPunct="1">
              <a:buFont typeface="Wingdings" pitchFamily="2" charset="2"/>
              <a:buNone/>
              <a:defRPr/>
            </a:pPr>
            <a:endParaRPr lang="nl-BE" altLang="en-US" b="1" dirty="0" smtClean="0"/>
          </a:p>
        </p:txBody>
      </p:sp>
      <p:pic>
        <p:nvPicPr>
          <p:cNvPr id="50180" name="Picture 10" descr="Ver imagen en tamaño completo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196975"/>
            <a:ext cx="169545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545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268413"/>
            <a:ext cx="7772400" cy="703262"/>
          </a:xfrm>
        </p:spPr>
        <p:txBody>
          <a:bodyPr/>
          <a:lstStyle/>
          <a:p>
            <a:pPr eaLnBrk="1" hangingPunct="1">
              <a:defRPr/>
            </a:pPr>
            <a:r>
              <a:rPr lang="es-ES" altLang="en-US" sz="3200" dirty="0" smtClean="0">
                <a:latin typeface="Stencil" pitchFamily="82" charset="0"/>
              </a:rPr>
              <a:t>¿Más información y preguntas?</a:t>
            </a:r>
            <a:r>
              <a:rPr lang="es-ES" altLang="en-US" sz="3800" dirty="0" smtClean="0"/>
              <a:t> </a:t>
            </a:r>
            <a:endParaRPr lang="en-US" altLang="en-US" sz="3800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2892972"/>
            <a:ext cx="8002588" cy="3415753"/>
          </a:xfrm>
        </p:spPr>
        <p:txBody>
          <a:bodyPr/>
          <a:lstStyle/>
          <a:p>
            <a:pPr marL="149225" indent="31750" eaLnBrk="1" hangingPunct="1">
              <a:buFont typeface="Wingdings" pitchFamily="2" charset="2"/>
              <a:buNone/>
              <a:defRPr/>
            </a:pPr>
            <a:endParaRPr lang="nl-BE" altLang="en-US" b="1" dirty="0" smtClean="0"/>
          </a:p>
          <a:p>
            <a:pPr marL="149225" indent="31750" eaLnBrk="1" hangingPunct="1">
              <a:buFont typeface="Wingdings" pitchFamily="2" charset="2"/>
              <a:buNone/>
              <a:defRPr/>
            </a:pPr>
            <a:r>
              <a:rPr lang="nl-BE" altLang="en-US" b="1" dirty="0" smtClean="0">
                <a:solidFill>
                  <a:srgbClr val="FF6600"/>
                </a:solidFill>
              </a:rPr>
              <a:t>T</a:t>
            </a:r>
            <a:r>
              <a:rPr lang="es-GT" altLang="en-US" b="1" dirty="0" smtClean="0">
                <a:solidFill>
                  <a:srgbClr val="FF6600"/>
                </a:solidFill>
              </a:rPr>
              <a:t>oda institución que, durante el período de preparación de las propuestas, trate de concertar reuniones individuales con la Delegación de la UE podrá verse excluida de la convocatoria.</a:t>
            </a:r>
            <a:endParaRPr lang="es-ES" altLang="en-US" b="1" dirty="0" smtClean="0">
              <a:solidFill>
                <a:srgbClr val="FF6600"/>
              </a:solidFill>
            </a:endParaRPr>
          </a:p>
        </p:txBody>
      </p:sp>
      <p:pic>
        <p:nvPicPr>
          <p:cNvPr id="51204" name="Picture 10" descr="Ver imagen en tamaño complet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50" y="1804988"/>
            <a:ext cx="169545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536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F1071DC-4978-344C-958D-905265F0D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782235"/>
            <a:ext cx="6858000" cy="340659"/>
          </a:xfrm>
        </p:spPr>
        <p:txBody>
          <a:bodyPr>
            <a:norm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G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ueg.info@gmail.com</a:t>
            </a:r>
          </a:p>
        </p:txBody>
      </p:sp>
    </p:spTree>
    <p:extLst>
      <p:ext uri="{BB962C8B-B14F-4D97-AF65-F5344CB8AC3E}">
        <p14:creationId xmlns:p14="http://schemas.microsoft.com/office/powerpoint/2010/main" val="34202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0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actividades financiadas por el Programa CSO están dirigidas a contribuir en una </a:t>
            </a:r>
            <a:r>
              <a:rPr lang="es-ES" sz="30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informada</a:t>
            </a:r>
            <a:r>
              <a:rPr lang="es-ES" sz="30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inclusiva y constructiva de las </a:t>
            </a:r>
            <a:r>
              <a:rPr lang="es-ES" sz="30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ES" sz="30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el diálogo político con los actores de los países </a:t>
            </a:r>
            <a:r>
              <a:rPr lang="es-ES" sz="30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socios y </a:t>
            </a:r>
            <a:r>
              <a:rPr lang="es-ES" sz="30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UE, así como su papel como socios en el desarrollo. </a:t>
            </a:r>
            <a:endParaRPr lang="es-ES" sz="3000" b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– además- estarán alineadas 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las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áreas prioritarias de la Unión Europea y los sectores seleccionados para 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Delegación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UE ,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el objeto de fortalecer el diálogo y la implementación de las iniciativas de programación 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conjunta y </a:t>
            </a:r>
            <a:r>
              <a:rPr lang="es-ES" sz="3200" b="1" dirty="0" err="1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dirty="0" err="1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endParaRPr lang="es-GT" sz="3200" b="1" dirty="0">
              <a:solidFill>
                <a:srgbClr val="E69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2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presente convocatoria se inscribe en el marco de la Prioridad 1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Programa de </a:t>
            </a:r>
            <a:r>
              <a:rPr lang="es-ES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s-ES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s-ES" sz="3200" i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sociedad civil </a:t>
            </a:r>
            <a:r>
              <a:rPr lang="es-ES" sz="3200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inclusiva, participativa, empoderada e independiente y un espacio democrático en los </a:t>
            </a:r>
            <a:r>
              <a:rPr lang="es-ES" sz="3200" i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países socios</a:t>
            </a:r>
            <a:r>
              <a:rPr lang="es-ES" sz="3200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y un diálogo inclusivo y abierto con y entre las organizaciones de la sociedad civil" </a:t>
            </a:r>
            <a:endParaRPr lang="es-ES" sz="3200" i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s-ES" sz="3200" b="1" i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3200" b="1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puntualiza</a:t>
            </a:r>
            <a:r>
              <a:rPr lang="es-ES" sz="3200" b="1" i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es-ES" sz="3200" b="1" i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3200" i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200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Apoyar a las </a:t>
            </a:r>
            <a:r>
              <a:rPr lang="es-ES" sz="3200" i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ES" sz="3200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como actores de la gobernanza y el desarrollo en los países socios: Se mejora </a:t>
            </a:r>
            <a:r>
              <a:rPr lang="es-ES" sz="3200" i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capacidad </a:t>
            </a:r>
            <a:r>
              <a:rPr lang="es-ES" sz="3200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las organizaciones de la sociedad civil (</a:t>
            </a:r>
            <a:r>
              <a:rPr lang="es-ES" sz="3200" i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ES" sz="3200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para participar como actores de </a:t>
            </a:r>
            <a:r>
              <a:rPr lang="es-ES" sz="3200" i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gobernanza </a:t>
            </a:r>
            <a:r>
              <a:rPr lang="es-ES" sz="3200" i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el desarrollo a nivel nacional”.</a:t>
            </a:r>
            <a:endParaRPr lang="es-GT" sz="3200" i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68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 de Ruta 2021-2027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el compromiso de la Unión Europea con la Sociedad Civil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Guatemala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establece cuatro líneas estratégicas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s-ES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AutoNum type="romanLcParenR"/>
            </a:pP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Contribuir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promoción de un entorno favorable para la participación de la SC en la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esfera pública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un enfoque de género y derechos humanos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es-ES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Contribuir al fortalecimiento de la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articulación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las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través de plataformas temáticas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sectoriales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territoriales para avanzar en los procesos de participación estructurada de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SC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un enfoque de género y derechos humanos;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0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iii) Apoyar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iniciativas que promuevan un enfoque de universalidad, indivisibilidad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interdependencia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los derechos humanos, de acuerdo con la estrategia de país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sobre Derechos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Humanos y Democracia; y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endParaRPr lang="es-ES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iv) Contribuir a la inclusión de la participación sistemática de las </a:t>
            </a:r>
            <a:r>
              <a:rPr lang="es-ES" sz="3200" dirty="0" err="1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los sectores </a:t>
            </a:r>
            <a:r>
              <a:rPr lang="es-ES" sz="3200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cooperación </a:t>
            </a:r>
            <a:r>
              <a:rPr lang="es-ES" sz="3200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la UE se enfoque</a:t>
            </a:r>
            <a:endParaRPr lang="es-GT" sz="3200" dirty="0">
              <a:solidFill>
                <a:srgbClr val="E69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3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 DEL PROGRAMA Y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PRIORIDADES:</a:t>
            </a:r>
          </a:p>
          <a:p>
            <a:pPr algn="just"/>
            <a:r>
              <a:rPr lang="es-ES" sz="3200" b="1" u="sng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objetivo general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promover una sociedad civil inclusiva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articulada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empoderada, como actor independiente de desarrollo y buena gobernanza en Guatemala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OE1 Reforzar las capacidades de la sociedad civil para promover un espacio cívico que permita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participación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diálogo político con instituciones estatales, monitoreo de la creación e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 de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políticas públicas, monitoreo de la agenda legislativa, así como el dialogo participativo y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articulación entre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diferentes expresiones sociales nacionales y locales (énfasis en mujeres, juventud y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pueblos indígenas).</a:t>
            </a:r>
          </a:p>
          <a:p>
            <a:pPr algn="just"/>
            <a:endParaRPr lang="es-ES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OE2 Promover la participación ciudadana a través de la formación de liderazgos políticos de 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 y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juventud, que permita su participación equitativa y activa en espacios de toma de decisión a </a:t>
            </a:r>
            <a:r>
              <a:rPr lang="es-ES" sz="3200" b="1" dirty="0" smtClean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 territorial </a:t>
            </a:r>
            <a:r>
              <a:rPr lang="es-ES" sz="3200" b="1" dirty="0">
                <a:solidFill>
                  <a:srgbClr val="E69A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nacional.</a:t>
            </a:r>
            <a:endParaRPr lang="es-GT" sz="3200" b="1" dirty="0">
              <a:solidFill>
                <a:srgbClr val="E69A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945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7523</TotalTime>
  <Words>2543</Words>
  <Application>Microsoft Office PowerPoint</Application>
  <PresentationFormat>On-screen Show (4:3)</PresentationFormat>
  <Paragraphs>220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ＭＳ Ｐゴシック</vt:lpstr>
      <vt:lpstr>宋体</vt:lpstr>
      <vt:lpstr>Arial</vt:lpstr>
      <vt:lpstr>Calibri</vt:lpstr>
      <vt:lpstr>Calibri Light</vt:lpstr>
      <vt:lpstr>Stencil</vt:lpstr>
      <vt:lpstr>Times New Roman</vt:lpstr>
      <vt:lpstr>Verdana</vt:lpstr>
      <vt:lpstr>Wingdings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¿Cuál es el proceso de evaluación?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Costes Directos SUBVENCIONAbles</vt:lpstr>
      <vt:lpstr>Costes no SUBVENCIONABLES ARTÍCULO 14 Condiciones Generales </vt:lpstr>
      <vt:lpstr>Costes no SUBVENCIONABLES ARTÍCULO 14 Condiciones Generales </vt:lpstr>
      <vt:lpstr>PowerPoint Presentation</vt:lpstr>
      <vt:lpstr>PowerPoint Presentation</vt:lpstr>
      <vt:lpstr>errores frecuentes:</vt:lpstr>
      <vt:lpstr>PowerPoint Presentation</vt:lpstr>
      <vt:lpstr>¿Más información y preguntas? </vt:lpstr>
      <vt:lpstr>¿Más información y preguntas?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Greatels slwonds</dc:title>
  <dc:creator>Denilson Santos</dc:creator>
  <cp:lastModifiedBy>BARILLAS Claudia (EEAS-GUATEMALA CITY)</cp:lastModifiedBy>
  <cp:revision>126</cp:revision>
  <dcterms:created xsi:type="dcterms:W3CDTF">2019-03-04T17:58:51Z</dcterms:created>
  <dcterms:modified xsi:type="dcterms:W3CDTF">2024-05-02T02:19:04Z</dcterms:modified>
</cp:coreProperties>
</file>