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256" r:id="rId2"/>
    <p:sldId id="286" r:id="rId3"/>
    <p:sldId id="257" r:id="rId4"/>
    <p:sldId id="287" r:id="rId5"/>
    <p:sldId id="288" r:id="rId6"/>
    <p:sldId id="289" r:id="rId7"/>
    <p:sldId id="290" r:id="rId8"/>
    <p:sldId id="292" r:id="rId9"/>
    <p:sldId id="293" r:id="rId10"/>
    <p:sldId id="291" r:id="rId11"/>
    <p:sldId id="294" r:id="rId12"/>
    <p:sldId id="295" r:id="rId13"/>
    <p:sldId id="296" r:id="rId14"/>
    <p:sldId id="298" r:id="rId15"/>
    <p:sldId id="309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306" r:id="rId24"/>
    <p:sldId id="308" r:id="rId25"/>
    <p:sldId id="311" r:id="rId26"/>
    <p:sldId id="307" r:id="rId27"/>
    <p:sldId id="310" r:id="rId28"/>
    <p:sldId id="312" r:id="rId29"/>
    <p:sldId id="313" r:id="rId30"/>
    <p:sldId id="318" r:id="rId31"/>
    <p:sldId id="321" r:id="rId32"/>
    <p:sldId id="319" r:id="rId33"/>
    <p:sldId id="320" r:id="rId34"/>
    <p:sldId id="258" r:id="rId35"/>
  </p:sldIdLst>
  <p:sldSz cx="9144000" cy="6858000" type="screen4x3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4C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/>
    <p:restoredTop sz="94836"/>
  </p:normalViewPr>
  <p:slideViewPr>
    <p:cSldViewPr snapToGrid="0" snapToObjects="1">
      <p:cViewPr varScale="1">
        <p:scale>
          <a:sx n="62" d="100"/>
          <a:sy n="62" d="100"/>
        </p:scale>
        <p:origin x="1324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5CD7F5-3B8D-44C9-9F3D-312B527CD933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59569-A17D-4D04-9BF5-12BDB2A41F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073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8398-FC6E-AD4F-9F77-344C5DBF451B}" type="datetimeFigureOut">
              <a:rPr lang="es-GT" smtClean="0"/>
              <a:t>24/04/2024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E6090-D1EB-EC46-85CC-B75253790CA0}" type="slidenum">
              <a:rPr lang="es-GT" smtClean="0"/>
              <a:t>‹#›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637260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8398-FC6E-AD4F-9F77-344C5DBF451B}" type="datetimeFigureOut">
              <a:rPr lang="es-GT" smtClean="0"/>
              <a:t>24/04/2024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E6090-D1EB-EC46-85CC-B75253790CA0}" type="slidenum">
              <a:rPr lang="es-GT" smtClean="0"/>
              <a:t>‹#›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797804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8398-FC6E-AD4F-9F77-344C5DBF451B}" type="datetimeFigureOut">
              <a:rPr lang="es-GT" smtClean="0"/>
              <a:t>24/04/2024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E6090-D1EB-EC46-85CC-B75253790CA0}" type="slidenum">
              <a:rPr lang="es-GT" smtClean="0"/>
              <a:t>‹#›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40612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8398-FC6E-AD4F-9F77-344C5DBF451B}" type="datetimeFigureOut">
              <a:rPr lang="es-GT" smtClean="0"/>
              <a:t>24/04/2024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E6090-D1EB-EC46-85CC-B75253790CA0}" type="slidenum">
              <a:rPr lang="es-GT" smtClean="0"/>
              <a:t>‹#›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08456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8398-FC6E-AD4F-9F77-344C5DBF451B}" type="datetimeFigureOut">
              <a:rPr lang="es-GT" smtClean="0"/>
              <a:t>24/04/2024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E6090-D1EB-EC46-85CC-B75253790CA0}" type="slidenum">
              <a:rPr lang="es-GT" smtClean="0"/>
              <a:t>‹#›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710312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conteni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8398-FC6E-AD4F-9F77-344C5DBF451B}" type="datetimeFigureOut">
              <a:rPr lang="es-GT" smtClean="0"/>
              <a:t>24/04/2024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E6090-D1EB-EC46-85CC-B75253790CA0}" type="slidenum">
              <a:rPr lang="es-GT" smtClean="0"/>
              <a:t>‹#›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1916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8398-FC6E-AD4F-9F77-344C5DBF451B}" type="datetimeFigureOut">
              <a:rPr lang="es-GT" smtClean="0"/>
              <a:t>24/04/2024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E6090-D1EB-EC46-85CC-B75253790CA0}" type="slidenum">
              <a:rPr lang="es-GT" smtClean="0"/>
              <a:t>‹#›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2777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8398-FC6E-AD4F-9F77-344C5DBF451B}" type="datetimeFigureOut">
              <a:rPr lang="es-GT" smtClean="0"/>
              <a:t>24/04/2024</a:t>
            </a:fld>
            <a:endParaRPr lang="es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E6090-D1EB-EC46-85CC-B75253790CA0}" type="slidenum">
              <a:rPr lang="es-GT" smtClean="0"/>
              <a:t>‹#›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972278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8398-FC6E-AD4F-9F77-344C5DBF451B}" type="datetimeFigureOut">
              <a:rPr lang="es-GT" smtClean="0"/>
              <a:t>24/04/2024</a:t>
            </a:fld>
            <a:endParaRPr lang="es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E6090-D1EB-EC46-85CC-B75253790CA0}" type="slidenum">
              <a:rPr lang="es-GT" smtClean="0"/>
              <a:t>‹#›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605774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8398-FC6E-AD4F-9F77-344C5DBF451B}" type="datetimeFigureOut">
              <a:rPr lang="es-GT" smtClean="0"/>
              <a:t>24/04/2024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E6090-D1EB-EC46-85CC-B75253790CA0}" type="slidenum">
              <a:rPr lang="es-GT" smtClean="0"/>
              <a:t>‹#›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72638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8398-FC6E-AD4F-9F77-344C5DBF451B}" type="datetimeFigureOut">
              <a:rPr lang="es-GT" smtClean="0"/>
              <a:t>24/04/2024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E6090-D1EB-EC46-85CC-B75253790CA0}" type="slidenum">
              <a:rPr lang="es-GT" smtClean="0"/>
              <a:t>‹#›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824260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98398-FC6E-AD4F-9F77-344C5DBF451B}" type="datetimeFigureOut">
              <a:rPr lang="es-GT" smtClean="0"/>
              <a:t>24/04/2024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E6090-D1EB-EC46-85CC-B75253790CA0}" type="slidenum">
              <a:rPr lang="es-GT" smtClean="0"/>
              <a:t>‹#›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173871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ebgate.ec.europa.eu/pador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ebgate.ec.europa.eu/prospect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INTPA-SUPPORT-SERVICES@ec.europa.eu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EF081B69-4253-774C-B74C-B911AACE71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3295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/>
          </a:bodyPr>
          <a:lstStyle/>
          <a:p>
            <a:pPr algn="just"/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OE2. 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Fomentar la exigibilidad de los derechos económicos, sociales y 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culturales. Priorizando los siguientes grupos:</a:t>
            </a:r>
          </a:p>
          <a:p>
            <a:pPr marL="514350" indent="-514350" algn="just">
              <a:buAutoNum type="arabicPeriod"/>
            </a:pP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Pueblos indígenas</a:t>
            </a:r>
          </a:p>
          <a:p>
            <a:pPr marL="514350" indent="-514350" algn="just">
              <a:buAutoNum type="arabicPeriod"/>
            </a:pP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Mujeres</a:t>
            </a:r>
          </a:p>
          <a:p>
            <a:pPr marL="514350" indent="-514350" algn="just">
              <a:buAutoNum type="arabicPeriod"/>
            </a:pP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Niñez</a:t>
            </a:r>
          </a:p>
          <a:p>
            <a:pPr marL="514350" indent="-514350" algn="just">
              <a:buAutoNum type="arabicPeriod"/>
            </a:pP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Personas con discapacidad</a:t>
            </a:r>
          </a:p>
          <a:p>
            <a:pPr marL="514350" indent="-514350" algn="just">
              <a:buAutoNum type="arabicPeriod"/>
            </a:pP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Juventud</a:t>
            </a:r>
          </a:p>
          <a:p>
            <a:pPr marL="514350" indent="-514350" algn="just">
              <a:buAutoNum type="arabicPeriod"/>
            </a:pPr>
            <a:r>
              <a:rPr lang="es-ES" sz="3200" dirty="0" err="1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LGBTIQ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es-GT" sz="3200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779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7149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/>
          </a:bodyPr>
          <a:lstStyle/>
          <a:p>
            <a:pPr algn="just"/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Prioridades: </a:t>
            </a:r>
            <a:endParaRPr lang="es-GT" sz="3200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rabicPeriod"/>
            </a:pPr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Fortalecimiento de los mecanismos de auditoría social 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la implementación de las políticas públicas y 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legislación </a:t>
            </a:r>
            <a:r>
              <a:rPr lang="es-ES" sz="3200" dirty="0" err="1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DESCA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 algn="just">
              <a:buAutoNum type="arabicPeriod"/>
            </a:pP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Asesoría legal para acceder a la justicia en casos de violaciones de derechos humanos. </a:t>
            </a:r>
            <a:endParaRPr lang="es-GT" sz="3200" dirty="0" smtClean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5720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/>
          </a:bodyPr>
          <a:lstStyle/>
          <a:p>
            <a:pPr algn="just"/>
            <a:r>
              <a:rPr lang="es-ES" sz="36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presente convocatoria de propuestas financiará proyectos que respeten la metodología del enfoque basado en los </a:t>
            </a:r>
            <a:r>
              <a:rPr lang="es-ES" sz="36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derechos humanos y género</a:t>
            </a:r>
            <a:r>
              <a:rPr lang="es-ES" sz="3200" b="1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s-ES" sz="3200" b="1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brindará formaciones específicas sobre esta temática. </a:t>
            </a:r>
            <a:endParaRPr lang="es-GT" sz="3200" b="1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0348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/>
          </a:bodyPr>
          <a:lstStyle/>
          <a:p>
            <a:r>
              <a:rPr lang="es-GT" sz="3200" b="1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Cuantía y duración de las subvenciones</a:t>
            </a:r>
            <a:endParaRPr lang="es-GT" sz="3200" dirty="0" smtClean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 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propuestas deberán incluir mecanismos y presupuesto para monitoreo y la realización de evaluaciones y auditorías externas.</a:t>
            </a:r>
          </a:p>
          <a:p>
            <a:pPr algn="just"/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 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proyectos tienen que estar diseñados como un conjunto coherente de actividades con objetivos operacionales claramente definidos, y que contribuyen a resultados concretos que se pueden medir al finalizar el proyecto.</a:t>
            </a:r>
          </a:p>
          <a:p>
            <a:pPr algn="just"/>
            <a:endParaRPr lang="es-GT" sz="3200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1823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/>
          </a:bodyPr>
          <a:lstStyle/>
          <a:p>
            <a:pPr algn="just"/>
            <a:r>
              <a:rPr lang="es-GT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Total: EUR 2M</a:t>
            </a:r>
          </a:p>
          <a:p>
            <a:pPr algn="just"/>
            <a:r>
              <a:rPr lang="es-GT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Monto mínimo: EUR500,000.00</a:t>
            </a:r>
          </a:p>
          <a:p>
            <a:pPr algn="just"/>
            <a:r>
              <a:rPr lang="es-GT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Monto máximo: EUR650,000.00</a:t>
            </a:r>
          </a:p>
          <a:p>
            <a:pPr algn="just"/>
            <a:endParaRPr lang="es-GT" sz="3200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GT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Porcentaje máximo financiado por la UE: 95</a:t>
            </a:r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</a:p>
          <a:p>
            <a:pPr algn="just"/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Duración: la duración prevista inicial de una acción no podrá ser inferior a 36 meses ni superior a 48 meses.</a:t>
            </a:r>
          </a:p>
          <a:p>
            <a:pPr algn="just"/>
            <a:endParaRPr lang="es-ES" sz="3200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s-GT" sz="3200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GT" sz="3200" b="1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4103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/>
          </a:bodyPr>
          <a:lstStyle/>
          <a:p>
            <a:pPr algn="just"/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 convocatoria contempla el apoyo a terceros como mecanismo de apoyo a organizaciones de base.</a:t>
            </a:r>
          </a:p>
          <a:p>
            <a:pPr algn="just"/>
            <a:endParaRPr lang="es-GT" sz="3200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GT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deberá </a:t>
            </a:r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especificar: </a:t>
            </a:r>
            <a:r>
              <a:rPr lang="es-GT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objetivos, resultados, actividades elegibles, criterios de selección de los beneficiarios e importe exacto de cada subvención.</a:t>
            </a:r>
          </a:p>
          <a:p>
            <a:endParaRPr lang="es-GT" sz="3200" b="1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58319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/>
          </a:bodyPr>
          <a:lstStyle/>
          <a:p>
            <a:r>
              <a:rPr lang="es-GT" sz="3200" b="1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Criterios de elegibilidad</a:t>
            </a:r>
          </a:p>
          <a:p>
            <a:pPr algn="just"/>
            <a:r>
              <a:rPr lang="es-GT" sz="3200" b="1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Solicitante principal:</a:t>
            </a:r>
            <a:endParaRPr lang="es-GT" sz="3200" b="1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rabicPeriod"/>
            </a:pPr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 jurídica, </a:t>
            </a:r>
          </a:p>
          <a:p>
            <a:pPr marL="514350" indent="-514350" algn="just">
              <a:buAutoNum type="arabicPeriod"/>
            </a:pPr>
            <a:r>
              <a:rPr lang="es-GT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ánimo de lucro, </a:t>
            </a:r>
          </a:p>
          <a:p>
            <a:pPr marL="514350" indent="-514350" algn="just">
              <a:buAutoNum type="arabicPeriod"/>
            </a:pPr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pertenecer a la categoría organización de sociedad civil,</a:t>
            </a:r>
          </a:p>
          <a:p>
            <a:pPr marL="514350" indent="-514350" algn="just">
              <a:buAutoNum type="arabicPeriod"/>
            </a:pPr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comprobar haber obtenido la personería jurídica como mínimo 3 años antes de postularse y comprobar que ha implementado proyectos en la materia durante el mismo plazo, </a:t>
            </a:r>
          </a:p>
          <a:p>
            <a:pPr marL="514350" indent="-514350" algn="just">
              <a:buAutoNum type="arabicPeriod"/>
            </a:pPr>
            <a:endParaRPr lang="es-GT" sz="3200" dirty="0" smtClean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3552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/>
          </a:bodyPr>
          <a:lstStyle/>
          <a:p>
            <a:pPr algn="just"/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s</a:t>
            </a:r>
            <a:r>
              <a:rPr lang="es-ES" sz="3200" dirty="0" err="1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directamente responsables, con sus </a:t>
            </a:r>
            <a:r>
              <a:rPr lang="es-ES" sz="3200" dirty="0" err="1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cosolicitantes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entidades afiliadas, de la preparación y gestión de la acción y no limitarse simplemente a actuar como intermediarios;</a:t>
            </a:r>
            <a:endParaRPr lang="es-GT" sz="3200" dirty="0" smtClean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presentarse con al menos un </a:t>
            </a:r>
            <a:r>
              <a:rPr lang="es-GT" sz="3200" dirty="0" err="1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cosolicitante</a:t>
            </a:r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just"/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al menos un miembro del consorcio (solicitante o </a:t>
            </a:r>
            <a:r>
              <a:rPr lang="es-GT" sz="3200" dirty="0" err="1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cosolicitante</a:t>
            </a:r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debe ser guatemalteco.</a:t>
            </a:r>
          </a:p>
        </p:txBody>
      </p:sp>
    </p:spTree>
    <p:extLst>
      <p:ext uri="{BB962C8B-B14F-4D97-AF65-F5344CB8AC3E}">
        <p14:creationId xmlns:p14="http://schemas.microsoft.com/office/powerpoint/2010/main" val="27558841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/>
          </a:bodyPr>
          <a:lstStyle/>
          <a:p>
            <a:pPr algn="just"/>
            <a:r>
              <a:rPr lang="es-GT" sz="3200" b="1" dirty="0" err="1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Cosolicitantes</a:t>
            </a:r>
            <a:r>
              <a:rPr lang="es-GT" sz="3200" b="1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entidades afiliadas: </a:t>
            </a:r>
          </a:p>
          <a:p>
            <a:pPr algn="just"/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Mismos requisitos que el solicitante principal.</a:t>
            </a:r>
          </a:p>
          <a:p>
            <a:pPr algn="just"/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 </a:t>
            </a:r>
            <a:r>
              <a:rPr lang="es-GT" sz="3200" dirty="0" err="1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cosolicitantes</a:t>
            </a:r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deben firmar el mandato del Anexo A.2 sección 5. </a:t>
            </a:r>
          </a:p>
          <a:p>
            <a:pPr algn="just"/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 entidades afiliadas deben firmar la declaración 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entidades afiliadas que figura en la sección 5 del anexo A.2.</a:t>
            </a:r>
            <a:endParaRPr lang="es-GT" sz="3200" dirty="0" smtClean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s-GT" sz="3200" dirty="0" smtClean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s-GT" sz="3200" b="1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3665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/>
          </a:bodyPr>
          <a:lstStyle/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FontTx/>
              <a:buChar char="•"/>
              <a:defRPr/>
            </a:pPr>
            <a:r>
              <a:rPr lang="es-ES" altLang="en-US" sz="2800" kern="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En la presente convocatoria de propuestas, cada solicitante principal no podrá presentar más de 1 solicitud.</a:t>
            </a: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FontTx/>
              <a:buChar char="•"/>
              <a:defRPr/>
            </a:pPr>
            <a:r>
              <a:rPr lang="es-ES" altLang="en-US" sz="2800" kern="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En la presente convocatoria de propuestas, no podrá otorgarse más de 1 subvención a cada solicitante principal.</a:t>
            </a: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FontTx/>
              <a:buChar char="•"/>
              <a:defRPr/>
            </a:pPr>
            <a:r>
              <a:rPr lang="es-ES" altLang="en-US" sz="2800" kern="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El solicitante principal no podrá ser a la vez </a:t>
            </a:r>
            <a:r>
              <a:rPr lang="es-ES" altLang="en-US" sz="2800" kern="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cosolicitante</a:t>
            </a:r>
            <a:r>
              <a:rPr lang="es-ES" altLang="en-US" sz="2800" kern="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 o una entidad afiliada en otra solicitud.</a:t>
            </a:r>
          </a:p>
          <a:p>
            <a:pPr algn="just"/>
            <a:endParaRPr lang="es-GT" sz="3200" b="1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3004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/>
          </a:bodyPr>
          <a:lstStyle/>
          <a:p>
            <a:r>
              <a:rPr lang="es-GT" sz="3200" b="1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IMPORTANTE</a:t>
            </a:r>
          </a:p>
          <a:p>
            <a:endParaRPr lang="es-GT" sz="3200" b="1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sz="3200" b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 presentación </a:t>
            </a:r>
            <a:r>
              <a:rPr lang="es-ES" sz="3200" b="1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tiene fines informativos y </a:t>
            </a:r>
            <a:r>
              <a:rPr lang="es-ES" sz="3200" b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se considera documento legal a efectos de reclamaciones. Cualquier contradicción entre esta presentación y la Guía del solicitante siempre prevalecerá ésta </a:t>
            </a:r>
            <a:r>
              <a:rPr lang="es-ES" sz="3200" b="1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última.</a:t>
            </a:r>
            <a:endParaRPr lang="es-ES" sz="3200" b="1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GT" sz="3200" b="1" dirty="0" smtClean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0234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/>
          </a:bodyPr>
          <a:lstStyle/>
          <a:p>
            <a:pPr algn="just"/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la presente convocatoria de propuestas, cada </a:t>
            </a:r>
            <a:r>
              <a:rPr lang="es-ES" sz="3200" dirty="0" err="1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cosolicitante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/entidad afiliada no podrá ser </a:t>
            </a:r>
            <a:r>
              <a:rPr lang="es-ES" sz="3200" dirty="0" err="1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cosolicitante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entidad afiliada en más de 1 solicitud.</a:t>
            </a:r>
          </a:p>
          <a:p>
            <a:pPr algn="just"/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la presente convocatoria de propuestas, no podrá otorgarse más de 1 subvención a cada </a:t>
            </a:r>
            <a:r>
              <a:rPr lang="es-ES" sz="3200" dirty="0" err="1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cosolicitante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entidad afiliada.</a:t>
            </a:r>
          </a:p>
          <a:p>
            <a:pPr algn="just"/>
            <a:endParaRPr lang="es-GT" sz="3200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1679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/>
          </a:bodyPr>
          <a:lstStyle/>
          <a:p>
            <a:r>
              <a:rPr lang="es-ES" sz="3200" b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¿</a:t>
            </a:r>
            <a:r>
              <a:rPr lang="es-ES" sz="3200" b="1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Cómo </a:t>
            </a:r>
            <a:r>
              <a:rPr lang="es-ES" sz="3200" b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cuando se presentan las propuestas</a:t>
            </a:r>
            <a:r>
              <a:rPr lang="es-ES" sz="3200" b="1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FontTx/>
              <a:buChar char="•"/>
              <a:defRPr/>
            </a:pPr>
            <a:r>
              <a:rPr lang="es-MX" altLang="en-US" sz="1900" kern="0" dirty="0">
                <a:solidFill>
                  <a:schemeClr val="accent1">
                    <a:lumMod val="75000"/>
                  </a:schemeClr>
                </a:solidFill>
                <a:latin typeface="Verdana"/>
                <a:ea typeface="ＭＳ Ｐゴシック" pitchFamily="34" charset="-128"/>
              </a:rPr>
              <a:t>Dos etapas importantes: REGISTROS OBLIGATORIOS.</a:t>
            </a: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FontTx/>
              <a:buChar char="•"/>
              <a:defRPr/>
            </a:pPr>
            <a:endParaRPr lang="es-MX" altLang="en-US" sz="1900" b="1" kern="0" dirty="0">
              <a:solidFill>
                <a:schemeClr val="accent1">
                  <a:lumMod val="75000"/>
                </a:schemeClr>
              </a:solidFill>
              <a:latin typeface="Verdana"/>
              <a:ea typeface="ＭＳ Ｐゴシック" pitchFamily="34" charset="-128"/>
            </a:endParaRP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FontTx/>
              <a:buChar char="•"/>
              <a:defRPr/>
            </a:pPr>
            <a:r>
              <a:rPr lang="es-MX" altLang="en-US" sz="1900" b="1" kern="0" dirty="0">
                <a:solidFill>
                  <a:schemeClr val="accent1">
                    <a:lumMod val="75000"/>
                  </a:schemeClr>
                </a:solidFill>
                <a:latin typeface="Verdana"/>
                <a:ea typeface="ＭＳ Ｐゴシック" pitchFamily="34" charset="-128"/>
              </a:rPr>
              <a:t>NOTA DE SÍNTESIS</a:t>
            </a: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FontTx/>
              <a:buChar char="•"/>
              <a:defRPr/>
            </a:pPr>
            <a:r>
              <a:rPr lang="es-MX" altLang="en-US" sz="1900" b="1" kern="0" dirty="0">
                <a:solidFill>
                  <a:schemeClr val="accent1">
                    <a:lumMod val="75000"/>
                  </a:schemeClr>
                </a:solidFill>
                <a:latin typeface="Verdana"/>
                <a:ea typeface="ＭＳ Ｐゴシック" pitchFamily="34" charset="-128"/>
              </a:rPr>
              <a:t>1. REGISTRO </a:t>
            </a:r>
            <a:r>
              <a:rPr lang="es-MX" altLang="en-US" sz="1900" b="1" kern="0" dirty="0" err="1">
                <a:solidFill>
                  <a:schemeClr val="accent1">
                    <a:lumMod val="75000"/>
                  </a:schemeClr>
                </a:solidFill>
                <a:latin typeface="Verdana"/>
                <a:ea typeface="ＭＳ Ｐゴシック" pitchFamily="34" charset="-128"/>
              </a:rPr>
              <a:t>PADOR</a:t>
            </a:r>
            <a:endParaRPr lang="es-MX" altLang="en-US" sz="1900" b="1" kern="0" dirty="0">
              <a:solidFill>
                <a:schemeClr val="accent1">
                  <a:lumMod val="75000"/>
                </a:schemeClr>
              </a:solidFill>
              <a:latin typeface="Verdana"/>
              <a:ea typeface="ＭＳ Ｐゴシック" pitchFamily="34" charset="-128"/>
            </a:endParaRP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FontTx/>
              <a:buChar char="•"/>
              <a:defRPr/>
            </a:pPr>
            <a:r>
              <a:rPr lang="es-MX" altLang="en-US" sz="1900" kern="0" dirty="0">
                <a:solidFill>
                  <a:schemeClr val="accent1">
                    <a:lumMod val="75000"/>
                  </a:schemeClr>
                </a:solidFill>
                <a:latin typeface="Verdana"/>
                <a:ea typeface="ＭＳ Ｐゴシック" pitchFamily="34" charset="-128"/>
              </a:rPr>
              <a:t>¿Cuándo? ANTES DE ENTREGA DEL DOCUMENTO DE SÍNTESIS. REQUISITO INDISPENSABLE PARA OPTAR A UNA </a:t>
            </a:r>
            <a:r>
              <a:rPr lang="es-MX" altLang="en-US" sz="1900" kern="0" dirty="0" err="1">
                <a:solidFill>
                  <a:schemeClr val="accent1">
                    <a:lumMod val="75000"/>
                  </a:schemeClr>
                </a:solidFill>
                <a:latin typeface="Verdana"/>
                <a:ea typeface="ＭＳ Ｐゴシック" pitchFamily="34" charset="-128"/>
              </a:rPr>
              <a:t>SUBVENCION</a:t>
            </a:r>
            <a:r>
              <a:rPr lang="es-MX" altLang="en-US" sz="1900" kern="0" dirty="0" smtClean="0">
                <a:solidFill>
                  <a:schemeClr val="accent1">
                    <a:lumMod val="75000"/>
                  </a:schemeClr>
                </a:solidFill>
                <a:latin typeface="Verdana"/>
                <a:ea typeface="ＭＳ Ｐゴシック" pitchFamily="34" charset="-128"/>
              </a:rPr>
              <a:t>. </a:t>
            </a: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FontTx/>
              <a:buChar char="•"/>
              <a:defRPr/>
            </a:pPr>
            <a:r>
              <a:rPr lang="es-MX" altLang="en-US" sz="1900" kern="0" dirty="0">
                <a:solidFill>
                  <a:schemeClr val="accent1">
                    <a:lumMod val="75000"/>
                  </a:schemeClr>
                </a:solidFill>
                <a:latin typeface="Verdana"/>
                <a:ea typeface="ＭＳ Ｐゴシック" pitchFamily="34" charset="-128"/>
                <a:hlinkClick r:id="rId3"/>
              </a:rPr>
              <a:t>https://</a:t>
            </a:r>
            <a:r>
              <a:rPr lang="es-MX" altLang="en-US" sz="1900" kern="0" dirty="0" smtClean="0">
                <a:solidFill>
                  <a:schemeClr val="accent1">
                    <a:lumMod val="75000"/>
                  </a:schemeClr>
                </a:solidFill>
                <a:latin typeface="Verdana"/>
                <a:ea typeface="ＭＳ Ｐゴシック" pitchFamily="34" charset="-128"/>
                <a:hlinkClick r:id="rId3"/>
              </a:rPr>
              <a:t>webgate.ec.europa.eu/pador</a:t>
            </a:r>
            <a:r>
              <a:rPr lang="es-MX" altLang="en-US" sz="1900" kern="0" dirty="0" smtClean="0">
                <a:solidFill>
                  <a:schemeClr val="accent1">
                    <a:lumMod val="75000"/>
                  </a:schemeClr>
                </a:solidFill>
                <a:latin typeface="Verdana"/>
                <a:ea typeface="ＭＳ Ｐゴシック" pitchFamily="34" charset="-128"/>
              </a:rPr>
              <a:t> </a:t>
            </a:r>
            <a:endParaRPr lang="es-MX" altLang="en-US" sz="1900" kern="0" dirty="0">
              <a:solidFill>
                <a:schemeClr val="accent1">
                  <a:lumMod val="75000"/>
                </a:schemeClr>
              </a:solidFill>
              <a:latin typeface="Verdana"/>
              <a:ea typeface="ＭＳ Ｐゴシック" pitchFamily="34" charset="-128"/>
            </a:endParaRP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FontTx/>
              <a:buChar char="•"/>
              <a:defRPr/>
            </a:pPr>
            <a:endParaRPr lang="es-MX" altLang="en-US" sz="1900" kern="0" dirty="0">
              <a:solidFill>
                <a:schemeClr val="accent1">
                  <a:lumMod val="75000"/>
                </a:schemeClr>
              </a:solidFill>
              <a:latin typeface="Verdana"/>
              <a:ea typeface="ＭＳ Ｐゴシック" pitchFamily="34" charset="-128"/>
            </a:endParaRP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FontTx/>
              <a:buChar char="•"/>
              <a:defRPr/>
            </a:pPr>
            <a:r>
              <a:rPr lang="es-MX" altLang="en-US" sz="1900" b="1" kern="0" dirty="0">
                <a:solidFill>
                  <a:schemeClr val="accent1">
                    <a:lumMod val="75000"/>
                  </a:schemeClr>
                </a:solidFill>
                <a:latin typeface="Verdana"/>
                <a:ea typeface="ＭＳ Ｐゴシック" pitchFamily="34" charset="-128"/>
              </a:rPr>
              <a:t>2. REGISTRO </a:t>
            </a:r>
            <a:r>
              <a:rPr lang="es-MX" altLang="en-US" sz="1900" b="1" kern="0" dirty="0" err="1">
                <a:solidFill>
                  <a:schemeClr val="accent1">
                    <a:lumMod val="75000"/>
                  </a:schemeClr>
                </a:solidFill>
                <a:latin typeface="Verdana"/>
                <a:ea typeface="ＭＳ Ｐゴシック" pitchFamily="34" charset="-128"/>
              </a:rPr>
              <a:t>PROSPECT</a:t>
            </a:r>
            <a:r>
              <a:rPr lang="es-MX" altLang="en-US" sz="1900" b="1" kern="0" dirty="0">
                <a:solidFill>
                  <a:schemeClr val="accent1">
                    <a:lumMod val="75000"/>
                  </a:schemeClr>
                </a:solidFill>
                <a:latin typeface="Verdana"/>
                <a:ea typeface="ＭＳ Ｐゴシック" pitchFamily="34" charset="-128"/>
              </a:rPr>
              <a:t> </a:t>
            </a: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FontTx/>
              <a:buChar char="•"/>
              <a:defRPr/>
            </a:pPr>
            <a:r>
              <a:rPr lang="es-MX" altLang="en-US" sz="1900" kern="0" dirty="0">
                <a:solidFill>
                  <a:schemeClr val="accent1">
                    <a:lumMod val="75000"/>
                  </a:schemeClr>
                </a:solidFill>
                <a:latin typeface="Verdana"/>
                <a:ea typeface="ＭＳ Ｐゴシック" pitchFamily="34" charset="-128"/>
              </a:rPr>
              <a:t>¿Cuándo? Antes del </a:t>
            </a:r>
            <a:r>
              <a:rPr lang="es-MX" altLang="en-US" sz="1900" kern="0" dirty="0" smtClean="0">
                <a:solidFill>
                  <a:schemeClr val="accent1">
                    <a:lumMod val="75000"/>
                  </a:schemeClr>
                </a:solidFill>
                <a:latin typeface="Verdana"/>
                <a:ea typeface="ＭＳ Ｐゴシック" pitchFamily="34" charset="-128"/>
              </a:rPr>
              <a:t>28 </a:t>
            </a:r>
            <a:r>
              <a:rPr lang="es-MX" altLang="en-US" sz="1900" kern="0" dirty="0">
                <a:solidFill>
                  <a:schemeClr val="accent1">
                    <a:lumMod val="75000"/>
                  </a:schemeClr>
                </a:solidFill>
                <a:latin typeface="Verdana"/>
                <a:ea typeface="ＭＳ Ｐゴシック" pitchFamily="34" charset="-128"/>
              </a:rPr>
              <a:t>de mayo a las 23:00 horas Bruselas 15:00 horas Guatemala.</a:t>
            </a:r>
            <a:r>
              <a:rPr lang="es-MX" altLang="en-US" sz="2000" kern="0" dirty="0">
                <a:solidFill>
                  <a:schemeClr val="accent1">
                    <a:lumMod val="75000"/>
                  </a:schemeClr>
                </a:solidFill>
                <a:latin typeface="Verdana"/>
                <a:ea typeface="ＭＳ Ｐゴシック" pitchFamily="34" charset="-128"/>
              </a:rPr>
              <a:t>  </a:t>
            </a:r>
            <a:endParaRPr lang="es-MX" altLang="en-US" sz="2000" kern="0" dirty="0" smtClean="0">
              <a:solidFill>
                <a:schemeClr val="accent1">
                  <a:lumMod val="75000"/>
                </a:schemeClr>
              </a:solidFill>
              <a:latin typeface="Verdana"/>
              <a:ea typeface="ＭＳ Ｐゴシック" pitchFamily="34" charset="-128"/>
            </a:endParaRP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FontTx/>
              <a:buChar char="•"/>
              <a:defRPr/>
            </a:pPr>
            <a:r>
              <a:rPr lang="es-E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</a:t>
            </a:r>
            <a:r>
              <a:rPr lang="es-E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://</a:t>
            </a:r>
            <a:r>
              <a:rPr lang="es-E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webgate.ec.europa.eu/prospect</a:t>
            </a:r>
            <a:r>
              <a:rPr lang="es-E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ES" sz="3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7208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/>
          </a:bodyPr>
          <a:lstStyle/>
          <a:p>
            <a:pPr algn="just"/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Toda pregunta relacionada con estos registros </a:t>
            </a:r>
            <a:r>
              <a:rPr lang="es-GT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debe dirigirse a</a:t>
            </a:r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INTPA-SUPPORT-SERVICES@ec.europa.eu</a:t>
            </a:r>
            <a:endParaRPr lang="es-GT" sz="3200" dirty="0" smtClean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s-GT" sz="3200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DELEGACIÓN DE LA UNION EUROPEA NO BRINDA APOYO TÉCNICO. </a:t>
            </a:r>
            <a:endParaRPr lang="es-GT" sz="3200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7762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/>
          </a:bodyPr>
          <a:lstStyle/>
          <a:p>
            <a:r>
              <a:rPr lang="es-GT" sz="3200" b="1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IMPORTANTE</a:t>
            </a:r>
            <a:endParaRPr lang="es-GT" sz="3200" b="1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28 de mayo debe presentarse </a:t>
            </a:r>
            <a:r>
              <a:rPr lang="es-GT" sz="3200" dirty="0" err="1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UNICAMENTE</a:t>
            </a:r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 anexo A.1 (documento de síntesis) NO AGREGAR ANEXOS. </a:t>
            </a:r>
          </a:p>
          <a:p>
            <a:pPr algn="just"/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LEER DETENIDAMENTE LAS INSTRUCCIONES PARA COMPLETAR EL DOCUMENTO. </a:t>
            </a:r>
            <a:endParaRPr lang="es-GT" sz="3200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COLOCAR EL NÚMERO CORRECTO DE LOTE.</a:t>
            </a:r>
          </a:p>
          <a:p>
            <a:pPr algn="just"/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OLVIDAR FIRMAR EL DOCUMENTO. </a:t>
            </a:r>
          </a:p>
        </p:txBody>
      </p:sp>
    </p:spTree>
    <p:extLst>
      <p:ext uri="{BB962C8B-B14F-4D97-AF65-F5344CB8AC3E}">
        <p14:creationId xmlns:p14="http://schemas.microsoft.com/office/powerpoint/2010/main" val="1393968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/>
          </a:bodyPr>
          <a:lstStyle/>
          <a:p>
            <a:r>
              <a:rPr lang="es-GT" sz="3200" b="1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EVALUACIÓN NOTA DE </a:t>
            </a:r>
            <a:r>
              <a:rPr lang="es-GT" sz="3200" b="1" dirty="0" err="1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SINTESIS</a:t>
            </a:r>
            <a:endParaRPr lang="es-GT" sz="3200" b="1" dirty="0" smtClean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Entrega dentro del plazo correspondiente. SI NO SE CUMPLE SE ELIMINA AUTOMÁTICAMENTE.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Verificación de la lista de verificación del anexo A.1 (nota de síntesis).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Evaluación de la elegibilidad conforme a la información registrada en </a:t>
            </a:r>
            <a:r>
              <a:rPr lang="es-GT" sz="3200" dirty="0" err="1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PADOR</a:t>
            </a:r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es-GT" sz="3200" dirty="0" smtClean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GT" sz="3200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146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ctrTitle"/>
          </p:nvPr>
        </p:nvSpPr>
        <p:spPr>
          <a:xfrm>
            <a:off x="639763" y="1420813"/>
            <a:ext cx="7772400" cy="936625"/>
          </a:xfrm>
        </p:spPr>
        <p:txBody>
          <a:bodyPr/>
          <a:lstStyle/>
          <a:p>
            <a:pPr eaLnBrk="1" hangingPunct="1"/>
            <a:r>
              <a:rPr lang="en-GB" alt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¿</a:t>
            </a:r>
            <a:r>
              <a:rPr lang="en-GB" altLang="en-US" sz="2800" b="1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Cuál</a:t>
            </a:r>
            <a:r>
              <a:rPr lang="en-GB" alt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altLang="en-US" sz="2800" b="1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</a:t>
            </a:r>
            <a:r>
              <a:rPr lang="en-GB" alt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el </a:t>
            </a:r>
            <a:r>
              <a:rPr lang="en-GB" altLang="en-US" sz="2800" b="1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proceso</a:t>
            </a:r>
            <a:r>
              <a:rPr lang="en-GB" alt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</a:t>
            </a:r>
            <a:r>
              <a:rPr lang="en-GB" altLang="en-US" sz="2800" b="1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evaluación</a:t>
            </a:r>
            <a:r>
              <a:rPr lang="en-GB" alt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</a:p>
        </p:txBody>
      </p:sp>
      <p:sp>
        <p:nvSpPr>
          <p:cNvPr id="36867" name="Subtitle 2"/>
          <p:cNvSpPr>
            <a:spLocks noGrp="1"/>
          </p:cNvSpPr>
          <p:nvPr>
            <p:ph type="subTitle" idx="1"/>
          </p:nvPr>
        </p:nvSpPr>
        <p:spPr>
          <a:xfrm>
            <a:off x="325438" y="2519363"/>
            <a:ext cx="2068512" cy="2659062"/>
          </a:xfrm>
          <a:solidFill>
            <a:srgbClr val="FFFF00"/>
          </a:solidFill>
        </p:spPr>
        <p:txBody>
          <a:bodyPr/>
          <a:lstStyle/>
          <a:p>
            <a:pPr eaLnBrk="1" hangingPunct="1"/>
            <a:endParaRPr lang="es-ES" altLang="en-US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es-ES" altLang="en-US" sz="2000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Etapa 1</a:t>
            </a:r>
          </a:p>
          <a:p>
            <a:pPr eaLnBrk="1" hangingPunct="1"/>
            <a:r>
              <a:rPr lang="es-ES" altLang="en-US" sz="2000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Control administrativo y evaluación de documento de síntesis  </a:t>
            </a:r>
          </a:p>
        </p:txBody>
      </p:sp>
      <p:grpSp>
        <p:nvGrpSpPr>
          <p:cNvPr id="36868" name="Group 11"/>
          <p:cNvGrpSpPr>
            <a:grpSpLocks/>
          </p:cNvGrpSpPr>
          <p:nvPr/>
        </p:nvGrpSpPr>
        <p:grpSpPr bwMode="auto">
          <a:xfrm>
            <a:off x="0" y="-171450"/>
            <a:ext cx="9158288" cy="1592263"/>
            <a:chOff x="0" y="-171400"/>
            <a:chExt cx="9158325" cy="1592645"/>
          </a:xfrm>
        </p:grpSpPr>
        <p:sp>
          <p:nvSpPr>
            <p:cNvPr id="4" name="Rectangle 3"/>
            <p:cNvSpPr/>
            <p:nvPr/>
          </p:nvSpPr>
          <p:spPr>
            <a:xfrm>
              <a:off x="0" y="-171400"/>
              <a:ext cx="9158325" cy="1197262"/>
            </a:xfrm>
            <a:prstGeom prst="rect">
              <a:avLst/>
            </a:prstGeom>
            <a:solidFill>
              <a:srgbClr val="2443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defRPr/>
              </a:pPr>
              <a:endParaRPr lang="en-GB" altLang="en-US" smtClean="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pic>
          <p:nvPicPr>
            <p:cNvPr id="36877" name="Picture 1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1962" y="92485"/>
              <a:ext cx="1900195" cy="1328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6869" name="Subtitle 2"/>
          <p:cNvSpPr txBox="1">
            <a:spLocks/>
          </p:cNvSpPr>
          <p:nvPr/>
        </p:nvSpPr>
        <p:spPr bwMode="auto">
          <a:xfrm>
            <a:off x="3417888" y="2519363"/>
            <a:ext cx="2513012" cy="2659062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s-ES" altLang="en-US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endParaRPr lang="es-ES" altLang="en-US" u="sng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s-ES" altLang="en-US" sz="2000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Etapa 2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s-ES" altLang="en-US" sz="2000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Control administrativo y evaluación de solicitud completa</a:t>
            </a:r>
          </a:p>
        </p:txBody>
      </p:sp>
      <p:sp>
        <p:nvSpPr>
          <p:cNvPr id="36870" name="Subtitle 2"/>
          <p:cNvSpPr txBox="1">
            <a:spLocks/>
          </p:cNvSpPr>
          <p:nvPr/>
        </p:nvSpPr>
        <p:spPr bwMode="auto">
          <a:xfrm>
            <a:off x="6605588" y="2519363"/>
            <a:ext cx="2305050" cy="2659062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s-ES" altLang="en-US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endParaRPr lang="es-ES" altLang="en-US" u="sng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s-ES" altLang="en-US" sz="2000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Etapa 3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s-ES" altLang="en-US" sz="2000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Elegibilidad final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es-ES" altLang="en-US" sz="2400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1" name="Line 17"/>
          <p:cNvSpPr>
            <a:spLocks noChangeShapeType="1"/>
          </p:cNvSpPr>
          <p:nvPr/>
        </p:nvSpPr>
        <p:spPr bwMode="auto">
          <a:xfrm flipV="1">
            <a:off x="2393950" y="3998913"/>
            <a:ext cx="1023938" cy="111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kern="0">
              <a:solidFill>
                <a:srgbClr val="000000"/>
              </a:solidFill>
              <a:latin typeface="Arial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Line 17"/>
          <p:cNvSpPr>
            <a:spLocks noChangeShapeType="1"/>
          </p:cNvSpPr>
          <p:nvPr/>
        </p:nvSpPr>
        <p:spPr bwMode="auto">
          <a:xfrm>
            <a:off x="5930900" y="3998913"/>
            <a:ext cx="6746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kern="0">
              <a:solidFill>
                <a:srgbClr val="000000"/>
              </a:solidFill>
              <a:latin typeface="Arial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6873" name="TextBox 1"/>
          <p:cNvSpPr txBox="1">
            <a:spLocks noChangeArrowheads="1"/>
          </p:cNvSpPr>
          <p:nvPr/>
        </p:nvSpPr>
        <p:spPr bwMode="auto">
          <a:xfrm>
            <a:off x="307975" y="5284788"/>
            <a:ext cx="2230438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" altLang="en-US" sz="180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Por lo menos 45 días para preparar el documento de síntesis </a:t>
            </a: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6874" name="TextBox 2"/>
          <p:cNvSpPr txBox="1">
            <a:spLocks noChangeArrowheads="1"/>
          </p:cNvSpPr>
          <p:nvPr/>
        </p:nvSpPr>
        <p:spPr bwMode="auto">
          <a:xfrm>
            <a:off x="2998788" y="5284788"/>
            <a:ext cx="293211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" altLang="en-US" sz="180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Por lo menos 45  días para preparar el documento completo</a:t>
            </a: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6875" name="TextBox 4"/>
          <p:cNvSpPr txBox="1">
            <a:spLocks noChangeArrowheads="1"/>
          </p:cNvSpPr>
          <p:nvPr/>
        </p:nvSpPr>
        <p:spPr bwMode="auto">
          <a:xfrm>
            <a:off x="6605588" y="5284788"/>
            <a:ext cx="24844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" altLang="en-US" sz="18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Firma de contratos antes del </a:t>
            </a:r>
            <a:r>
              <a:rPr lang="es-ES" altLang="en-US" sz="18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31.12.2024</a:t>
            </a:r>
            <a:endParaRPr lang="en-GB" altLang="en-US" sz="1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51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/>
          </a:bodyPr>
          <a:lstStyle/>
          <a:p>
            <a:pPr algn="just"/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Presentación de la propuesta completa, puede variar respecto a la nota de síntesis únicamente en los siguientes aspectos:</a:t>
            </a:r>
          </a:p>
          <a:p>
            <a:pPr marL="514350" indent="-514350" algn="just">
              <a:buAutoNum type="arabicPeriod"/>
            </a:pPr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Hasta un 20% del presupuesto indicativo presentado inicialmente.</a:t>
            </a:r>
          </a:p>
          <a:p>
            <a:pPr marL="514350" indent="-514350" algn="just">
              <a:buAutoNum type="arabicPeriod"/>
            </a:pPr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solicitante principal puede modificar a los </a:t>
            </a:r>
            <a:r>
              <a:rPr lang="es-GT" sz="3200" dirty="0" err="1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cosolicitantes</a:t>
            </a:r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entidades afiliadas.</a:t>
            </a:r>
          </a:p>
          <a:p>
            <a:pPr marL="514350" indent="-514350" algn="just">
              <a:buAutoNum type="arabicPeriod"/>
            </a:pPr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solicitante principal puede modificar la duración de la acción dentro de los límites permitidos. </a:t>
            </a:r>
          </a:p>
        </p:txBody>
      </p:sp>
    </p:spTree>
    <p:extLst>
      <p:ext uri="{BB962C8B-B14F-4D97-AF65-F5344CB8AC3E}">
        <p14:creationId xmlns:p14="http://schemas.microsoft.com/office/powerpoint/2010/main" val="33060895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/>
          </a:bodyPr>
          <a:lstStyle/>
          <a:p>
            <a:endParaRPr lang="es-GT" sz="3200" b="1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66359" y="1435217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BE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ORIENTACIONES</a:t>
            </a:r>
            <a:r>
              <a:rPr lang="fr-BE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GENERALES EN LA </a:t>
            </a:r>
            <a:r>
              <a:rPr lang="fr-BE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GESTIÓN</a:t>
            </a:r>
            <a:r>
              <a:rPr lang="fr-BE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LOS </a:t>
            </a:r>
            <a:r>
              <a:rPr lang="fr-BE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CONTRATOS</a:t>
            </a:r>
            <a:r>
              <a:rPr lang="fr-BE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fr-BE" alt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SUBVENCIÓN</a:t>
            </a:r>
            <a:endParaRPr lang="en-GB" alt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BE" alt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BE" alt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DUE Costa Rica – </a:t>
            </a:r>
            <a:r>
              <a:rPr lang="fr-BE" alt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Sección</a:t>
            </a:r>
            <a:r>
              <a:rPr lang="fr-BE" alt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BE" alt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Contratos</a:t>
            </a:r>
            <a:r>
              <a:rPr lang="fr-BE" alt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BE" alt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Finanzas</a:t>
            </a:r>
            <a:r>
              <a:rPr lang="fr-BE" alt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fr-BE" alt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Auditoría</a:t>
            </a:r>
            <a:endParaRPr lang="es-E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1176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 lnSpcReduction="10000"/>
          </a:bodyPr>
          <a:lstStyle/>
          <a:p>
            <a:r>
              <a:rPr lang="es-ES" sz="3200" b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PRINCIPIOS QUE RIGEN UNA </a:t>
            </a:r>
            <a:r>
              <a:rPr lang="es-ES" sz="3200" b="1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SUBVENCIÓN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200" b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lucro / beneficio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ES" sz="3200" b="1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200" b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Responsabilidad  (en la gestión y en los objetivos alcanzados)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ES" sz="3200" b="1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200" b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Propiedad de resultados</a:t>
            </a:r>
          </a:p>
          <a:p>
            <a:pPr algn="just"/>
            <a:endParaRPr lang="es-ES" sz="3200" b="1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3200" b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Co-financiación de un proyecto único</a:t>
            </a:r>
          </a:p>
          <a:p>
            <a:pPr algn="just"/>
            <a:endParaRPr lang="es-GT" sz="3200" b="1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3659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/>
          </a:bodyPr>
          <a:lstStyle/>
          <a:p>
            <a:r>
              <a:rPr lang="es-ES" sz="2800" b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DEFINICIÓN DE PERIODOS DE </a:t>
            </a:r>
            <a:r>
              <a:rPr lang="es-ES" sz="2800" b="1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IMPLEMENTACIÓN </a:t>
            </a:r>
            <a:r>
              <a:rPr lang="es-ES" sz="2800" b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 </a:t>
            </a:r>
            <a:r>
              <a:rPr lang="es-ES" sz="2800" b="1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EJECUCIÓN</a:t>
            </a:r>
          </a:p>
          <a:p>
            <a:pPr algn="just"/>
            <a:endParaRPr lang="es-GT" sz="2800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987" y="1759375"/>
            <a:ext cx="8353372" cy="4445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0757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/>
          </a:bodyPr>
          <a:lstStyle/>
          <a:p>
            <a:endParaRPr lang="es-GT" sz="3200" b="1" dirty="0" smtClean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GT" sz="3200" b="1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GT" sz="3200" b="1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CONVOCATORIA A PROPUESTAS PROGRAMA TEMÁTICO DERECHOS HUMANOS Y DEMOCRACIA-LOTE 1</a:t>
            </a:r>
          </a:p>
          <a:p>
            <a:r>
              <a:rPr lang="es-GT" sz="3200" b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EuropeAid/181175/</a:t>
            </a:r>
            <a:r>
              <a:rPr lang="es-GT" sz="3200" b="1" dirty="0" err="1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DD</a:t>
            </a:r>
            <a:r>
              <a:rPr lang="es-GT" sz="3200" b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s-GT" sz="3200" b="1" dirty="0" err="1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</a:t>
            </a:r>
            <a:r>
              <a:rPr lang="es-GT" sz="3200" b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/GT</a:t>
            </a:r>
          </a:p>
        </p:txBody>
      </p:sp>
    </p:spTree>
    <p:extLst>
      <p:ext uri="{BB962C8B-B14F-4D97-AF65-F5344CB8AC3E}">
        <p14:creationId xmlns:p14="http://schemas.microsoft.com/office/powerpoint/2010/main" val="15313596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/>
          </a:bodyPr>
          <a:lstStyle/>
          <a:p>
            <a:pPr algn="just"/>
            <a:r>
              <a:rPr lang="es-CR" sz="2800" b="1" dirty="0">
                <a:solidFill>
                  <a:schemeClr val="accent1">
                    <a:lumMod val="75000"/>
                  </a:schemeClr>
                </a:solidFill>
              </a:rPr>
              <a:t>CLÁUSULA 14 — COSTES SUBVENCIONABLES</a:t>
            </a:r>
          </a:p>
          <a:p>
            <a:pPr algn="just"/>
            <a:endParaRPr lang="es-GT" sz="3200" b="1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271" y="865410"/>
            <a:ext cx="7806813" cy="5127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0126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/>
          </a:bodyPr>
          <a:lstStyle/>
          <a:p>
            <a:pPr algn="just"/>
            <a:r>
              <a:rPr lang="en-GB" b="1" dirty="0" err="1" smtClean="0">
                <a:solidFill>
                  <a:schemeClr val="accent1">
                    <a:lumMod val="75000"/>
                  </a:schemeClr>
                </a:solidFill>
              </a:rPr>
              <a:t>AYUDA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b="1" dirty="0" err="1" smtClean="0">
                <a:solidFill>
                  <a:schemeClr val="accent1">
                    <a:lumMod val="75000"/>
                  </a:schemeClr>
                </a:solidFill>
              </a:rPr>
              <a:t>FINANCIERA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 A </a:t>
            </a:r>
            <a:r>
              <a:rPr lang="en-GB" b="1" dirty="0" err="1" smtClean="0">
                <a:solidFill>
                  <a:schemeClr val="accent1">
                    <a:lumMod val="75000"/>
                  </a:schemeClr>
                </a:solidFill>
              </a:rPr>
              <a:t>TERCEROS</a:t>
            </a:r>
            <a:endParaRPr lang="en-GB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es-CR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 la acción requiere la concesión de ayuda financiera a un </a:t>
            </a:r>
            <a:r>
              <a:rPr lang="es-CR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tercero, </a:t>
            </a:r>
            <a:r>
              <a:rPr lang="es-CR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deberán cumplirse los </a:t>
            </a:r>
            <a:r>
              <a:rPr lang="es-CR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requisitos señalados en la sección 6.8.2 de la </a:t>
            </a:r>
            <a:r>
              <a:rPr lang="es-CR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PRAG</a:t>
            </a:r>
            <a:r>
              <a:rPr lang="es-CR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R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CR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ntes </a:t>
            </a:r>
            <a:r>
              <a:rPr lang="es-CR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conceder la subvención, el órgano de contratación </a:t>
            </a:r>
            <a:r>
              <a:rPr lang="es-CR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debe comprobar </a:t>
            </a:r>
            <a:r>
              <a:rPr lang="es-CR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 el beneficiario de la subvención ofrece garantías </a:t>
            </a:r>
            <a:r>
              <a:rPr lang="es-CR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adecuadas</a:t>
            </a:r>
            <a:r>
              <a:rPr lang="es-CR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R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 las condiciones para la concesión de dicha ayuda estén definidas estrictamente en el contrato de </a:t>
            </a:r>
            <a:r>
              <a:rPr lang="es-CR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subvención.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R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R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 </a:t>
            </a:r>
            <a:r>
              <a:rPr lang="es-CR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solicitantes incluirán esta información en sus </a:t>
            </a:r>
            <a:r>
              <a:rPr lang="es-CR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solicitudes (objetivos, resultados, tipos de actividades, tipos de personas, entre otros)</a:t>
            </a:r>
            <a:endParaRPr lang="es-CR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GB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8552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/>
          </a:bodyPr>
          <a:lstStyle/>
          <a:p>
            <a:pPr algn="just"/>
            <a:r>
              <a:rPr lang="en-GB" b="1" dirty="0" err="1" smtClean="0">
                <a:solidFill>
                  <a:schemeClr val="accent1">
                    <a:lumMod val="75000"/>
                  </a:schemeClr>
                </a:solidFill>
              </a:rPr>
              <a:t>AYUDA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b="1" dirty="0" err="1" smtClean="0">
                <a:solidFill>
                  <a:schemeClr val="accent1">
                    <a:lumMod val="75000"/>
                  </a:schemeClr>
                </a:solidFill>
              </a:rPr>
              <a:t>FINANCIERA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 A </a:t>
            </a:r>
            <a:r>
              <a:rPr lang="en-GB" b="1" dirty="0" err="1" smtClean="0">
                <a:solidFill>
                  <a:schemeClr val="accent1">
                    <a:lumMod val="75000"/>
                  </a:schemeClr>
                </a:solidFill>
              </a:rPr>
              <a:t>TERCEROS</a:t>
            </a:r>
            <a:endParaRPr lang="en-GB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GT" b="1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Debe de estar previsto en las Condiciones Particulares del Contrato.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R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importe máximo </a:t>
            </a:r>
            <a:r>
              <a:rPr lang="es-CR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podrá exceder </a:t>
            </a:r>
            <a:r>
              <a:rPr lang="es-CR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s-CR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 60 </a:t>
            </a:r>
            <a:r>
              <a:rPr lang="es-CR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000 EUR por entidad </a:t>
            </a:r>
            <a:r>
              <a:rPr lang="es-CR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tercera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R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</a:t>
            </a:r>
            <a:r>
              <a:rPr lang="es-CR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descripción de la acción, </a:t>
            </a:r>
            <a:r>
              <a:rPr lang="es-CR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deberá definir </a:t>
            </a:r>
            <a:r>
              <a:rPr lang="es-CR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 tipos de entidades que podrán optar a ayuda financiera y </a:t>
            </a:r>
            <a:r>
              <a:rPr lang="es-CR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 </a:t>
            </a:r>
            <a:r>
              <a:rPr lang="es-CR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tipos de actividades que podrán beneficiarse de dicha </a:t>
            </a:r>
            <a:r>
              <a:rPr lang="es-CR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ayuda así como los criterios de selección.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R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</a:t>
            </a:r>
            <a:r>
              <a:rPr lang="es-CR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 informes, </a:t>
            </a:r>
            <a:r>
              <a:rPr lang="es-CR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deberá proporcionar </a:t>
            </a:r>
            <a:r>
              <a:rPr lang="es-CR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una descripción completa y detallada de la adjudicación y de la ejecución de la ayuda </a:t>
            </a:r>
            <a:r>
              <a:rPr lang="es-CR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financiera.</a:t>
            </a:r>
            <a:endParaRPr lang="en-GB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3696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/>
          </a:bodyPr>
          <a:lstStyle/>
          <a:p>
            <a:pPr algn="just"/>
            <a:r>
              <a:rPr lang="es-CR" b="1" dirty="0" smtClean="0">
                <a:solidFill>
                  <a:schemeClr val="accent1">
                    <a:lumMod val="75000"/>
                  </a:schemeClr>
                </a:solidFill>
              </a:rPr>
              <a:t>LINK </a:t>
            </a:r>
            <a:r>
              <a:rPr lang="es-CR" b="1" dirty="0" err="1" smtClean="0">
                <a:solidFill>
                  <a:schemeClr val="accent1">
                    <a:lumMod val="75000"/>
                  </a:schemeClr>
                </a:solidFill>
              </a:rPr>
              <a:t>PRAG</a:t>
            </a:r>
            <a:endParaRPr lang="es-CR" b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es-GT" sz="3200" b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</a:t>
            </a:r>
            <a:r>
              <a:rPr lang="es-GT" sz="3200" b="1" dirty="0" err="1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wikis.ec.europa.eu</a:t>
            </a:r>
            <a:r>
              <a:rPr lang="es-GT" sz="3200" b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s-GT" sz="3200" b="1" dirty="0" err="1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display</a:t>
            </a:r>
            <a:r>
              <a:rPr lang="es-GT" sz="3200" b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s-GT" sz="3200" b="1" dirty="0" err="1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ExactExternalWikiES</a:t>
            </a:r>
            <a:r>
              <a:rPr lang="es-GT" sz="3200" b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s-GT" sz="3200" b="1" dirty="0" err="1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ePRAG</a:t>
            </a:r>
            <a:endParaRPr lang="es-GT" sz="3200" b="1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3411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DF1071DC-4978-344C-958D-905265F0DB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782235"/>
            <a:ext cx="6858000" cy="340659"/>
          </a:xfrm>
        </p:spPr>
        <p:txBody>
          <a:bodyPr>
            <a:normAutofit/>
          </a:bodyPr>
          <a:lstStyle/>
          <a:p>
            <a:r>
              <a:rPr lang="es-E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s-GT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ueg.info@gmail.com</a:t>
            </a:r>
          </a:p>
        </p:txBody>
      </p:sp>
    </p:spTree>
    <p:extLst>
      <p:ext uri="{BB962C8B-B14F-4D97-AF65-F5344CB8AC3E}">
        <p14:creationId xmlns:p14="http://schemas.microsoft.com/office/powerpoint/2010/main" val="3420288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es-GT" sz="3000" b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 de Acción Derechos Humanos y Democracia 2020-2024</a:t>
            </a:r>
          </a:p>
          <a:p>
            <a:pPr lvl="0" algn="just"/>
            <a:r>
              <a:rPr lang="es-GT" sz="3000" b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GT" sz="30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Establece cinco prioridades: 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es-GT" sz="30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Proteger y empoderar personas (libertades fundamentales, Estado de Derecho, </a:t>
            </a:r>
            <a:r>
              <a:rPr lang="es-GT" sz="3000" dirty="0" err="1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</a:t>
            </a:r>
            <a:r>
              <a:rPr lang="es-GT" sz="30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es-GT" sz="30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Construir sociedades </a:t>
            </a:r>
            <a:r>
              <a:rPr lang="es-GT" sz="3000" dirty="0" err="1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resilientes</a:t>
            </a:r>
            <a:r>
              <a:rPr lang="es-GT" sz="30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inclusivas y democráticas (espacio cívico, participación ciudadana, instituciones democráticas)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es-GT" sz="30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Promover un sistema mundial de derechos humanos y democracia (multilateralismo, sistema regional, cooperación bilateral, empresas y derechos humanos)</a:t>
            </a:r>
          </a:p>
          <a:p>
            <a:endParaRPr lang="es-GT" sz="3200" b="1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405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/>
          </a:bodyPr>
          <a:lstStyle/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es-GT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Nuevas tecnologías: aprovechar las oportunidades y afrontar los retos (digitalización e inteligencia artificial)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es-GT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Alcanzar las metas trazadas trabajando juntos (UE y Estados Miembros)</a:t>
            </a:r>
          </a:p>
          <a:p>
            <a:endParaRPr lang="es-GT" sz="3200" b="1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623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/>
          </a:bodyPr>
          <a:lstStyle/>
          <a:p>
            <a:pPr algn="just"/>
            <a:r>
              <a:rPr lang="es-GT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es-GT" sz="3200" b="1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Programa Temático Derechos Humanos y Democracia </a:t>
            </a:r>
            <a:r>
              <a:rPr lang="es-GT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está diseñado para apoyar la implementación del Plan de Acción. La última programación adoptada, corresponde al período </a:t>
            </a:r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2022-2024 y se ampliará a 2027.</a:t>
            </a:r>
          </a:p>
          <a:p>
            <a:pPr algn="just"/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Dentro de este programa se enmarca la presente convocatoria a propuestas, correspondiente al LOTE 1. </a:t>
            </a:r>
          </a:p>
          <a:p>
            <a:pPr algn="just"/>
            <a:endParaRPr lang="es-GT" sz="3200" b="1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687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/>
          </a:bodyPr>
          <a:lstStyle/>
          <a:p>
            <a:r>
              <a:rPr lang="es-GT" sz="3200" b="1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OBJETIVOS Y PRIORIDADES</a:t>
            </a:r>
          </a:p>
          <a:p>
            <a:pPr algn="just"/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OE1. Promover </a:t>
            </a:r>
            <a:r>
              <a:rPr lang="es-ES" sz="3200" dirty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participación de la sociedad civil </a:t>
            </a: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en:</a:t>
            </a:r>
          </a:p>
          <a:p>
            <a:pPr marL="514350" indent="-514350" algn="just">
              <a:buAutoNum type="arabicPeriod"/>
            </a:pP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Marco normativo internacional empresas y derechos humanos.</a:t>
            </a:r>
          </a:p>
          <a:p>
            <a:pPr marL="514350" indent="-514350" algn="just">
              <a:buAutoNum type="arabicPeriod"/>
            </a:pP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Legislación sobre debida diligencia social y ambiental de la Unión Europea.</a:t>
            </a:r>
          </a:p>
          <a:p>
            <a:pPr marL="514350" indent="-514350" algn="just">
              <a:buAutoNum type="arabicPeriod"/>
            </a:pPr>
            <a:r>
              <a:rPr lang="es-ES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Grupos Consultivos Domésticos-ADA. </a:t>
            </a:r>
          </a:p>
        </p:txBody>
      </p:sp>
    </p:spTree>
    <p:extLst>
      <p:ext uri="{BB962C8B-B14F-4D97-AF65-F5344CB8AC3E}">
        <p14:creationId xmlns:p14="http://schemas.microsoft.com/office/powerpoint/2010/main" val="6989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/>
          </a:bodyPr>
          <a:lstStyle/>
          <a:p>
            <a:pPr algn="just"/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Prioridades:</a:t>
            </a:r>
          </a:p>
          <a:p>
            <a:pPr marL="514350" indent="-514350" algn="just">
              <a:buAutoNum type="arabicPeriod"/>
            </a:pPr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Fortalecer el rol de la sociedad civil en la implementación de marcos normativos internacionales (</a:t>
            </a:r>
            <a:r>
              <a:rPr lang="es-GT" sz="3200" dirty="0" err="1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PRNU</a:t>
            </a:r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/legislación PACTO VERDE UE).</a:t>
            </a:r>
          </a:p>
          <a:p>
            <a:pPr marL="514350" indent="-514350" algn="just">
              <a:buAutoNum type="arabicPeriod"/>
            </a:pPr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Promover el diálogo y transferencia de conocimientos de la sociedad civil en la elaboración y evaluación de políticas y legislación relacionada a la temática.</a:t>
            </a:r>
          </a:p>
          <a:p>
            <a:pPr marL="514350" indent="-514350" algn="just">
              <a:buAutoNum type="arabicPeriod"/>
            </a:pPr>
            <a:endParaRPr lang="es-GT" sz="3200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864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3885C22-FC91-8B4A-8DA2-ECD049864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463"/>
            <a:ext cx="9144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51D53FE-873C-E048-8418-58273163C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832" y="983226"/>
            <a:ext cx="8562886" cy="5221810"/>
          </a:xfrm>
        </p:spPr>
        <p:txBody>
          <a:bodyPr>
            <a:normAutofit/>
          </a:bodyPr>
          <a:lstStyle/>
          <a:p>
            <a:pPr algn="just"/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Acceso a la justicia y mecanismos de reparación derivados de violaciones a derechos humanos por parte de empresas.</a:t>
            </a:r>
          </a:p>
          <a:p>
            <a:pPr algn="just"/>
            <a:r>
              <a:rPr lang="es-GT" sz="3200" dirty="0" smtClean="0">
                <a:solidFill>
                  <a:srgbClr val="0C4C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Fortalecimiento de la participación de la sociedad civil en los Grupos Consultivos Domésticos-ADA.</a:t>
            </a:r>
            <a:endParaRPr lang="es-GT" sz="3200" dirty="0">
              <a:solidFill>
                <a:srgbClr val="0C4C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4616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7609</TotalTime>
  <Words>1341</Words>
  <Application>Microsoft Office PowerPoint</Application>
  <PresentationFormat>On-screen Show (4:3)</PresentationFormat>
  <Paragraphs>136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ＭＳ Ｐゴシック</vt:lpstr>
      <vt:lpstr>Arial</vt:lpstr>
      <vt:lpstr>Calibri</vt:lpstr>
      <vt:lpstr>Calibri Light</vt:lpstr>
      <vt:lpstr>Times New Roman</vt:lpstr>
      <vt:lpstr>Verdana</vt:lpstr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¿Cuál es el proceso de evaluación?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Greatels slwonds</dc:title>
  <dc:creator>Denilson Santos</dc:creator>
  <cp:lastModifiedBy>QUESADA Stephanny (EEAS-SAN JOSE)</cp:lastModifiedBy>
  <cp:revision>119</cp:revision>
  <dcterms:created xsi:type="dcterms:W3CDTF">2019-03-04T17:58:51Z</dcterms:created>
  <dcterms:modified xsi:type="dcterms:W3CDTF">2024-04-24T20:25:01Z</dcterms:modified>
</cp:coreProperties>
</file>