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02" r:id="rId2"/>
    <p:sldId id="316" r:id="rId3"/>
    <p:sldId id="314" r:id="rId4"/>
    <p:sldId id="303" r:id="rId5"/>
    <p:sldId id="308" r:id="rId6"/>
    <p:sldId id="309" r:id="rId7"/>
    <p:sldId id="318" r:id="rId8"/>
    <p:sldId id="317" r:id="rId9"/>
    <p:sldId id="311" r:id="rId10"/>
    <p:sldId id="312" r:id="rId11"/>
    <p:sldId id="321" r:id="rId12"/>
    <p:sldId id="276" r:id="rId13"/>
    <p:sldId id="295" r:id="rId14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CHTA Kinga (EEAS)" initials="KK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F808"/>
    <a:srgbClr val="CCCCFF"/>
    <a:srgbClr val="183E87"/>
    <a:srgbClr val="000099"/>
    <a:srgbClr val="2D5EC1"/>
    <a:srgbClr val="0092D4"/>
    <a:srgbClr val="6EBAD2"/>
    <a:srgbClr val="1878BD"/>
    <a:srgbClr val="1881BD"/>
    <a:srgbClr val="0C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27" autoAdjust="0"/>
    <p:restoredTop sz="93979" autoAdjust="0"/>
  </p:normalViewPr>
  <p:slideViewPr>
    <p:cSldViewPr>
      <p:cViewPr varScale="1">
        <p:scale>
          <a:sx n="108" d="100"/>
          <a:sy n="108" d="100"/>
        </p:scale>
        <p:origin x="13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717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776" y="0"/>
            <a:ext cx="3170717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19069"/>
            <a:ext cx="3170717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776" y="9119069"/>
            <a:ext cx="3170717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D2AF5223-5BED-468E-B042-3024D22FD2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03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717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76" y="0"/>
            <a:ext cx="3170717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80" y="4560303"/>
            <a:ext cx="5852843" cy="43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069"/>
            <a:ext cx="3170717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76" y="9119069"/>
            <a:ext cx="3170717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5C2E90BE-0F84-4DBC-83B7-1499D74B45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769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90BE-0F84-4DBC-83B7-1499D74B45E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751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11760" y="692696"/>
            <a:ext cx="6120680" cy="893961"/>
          </a:xfrm>
          <a:prstGeom prst="rect">
            <a:avLst/>
          </a:prstGeom>
        </p:spPr>
        <p:txBody>
          <a:bodyPr anchor="ctr"/>
          <a:lstStyle>
            <a:lvl1pPr algn="l">
              <a:defRPr sz="2000" cap="all" baseline="0">
                <a:solidFill>
                  <a:srgbClr val="183E87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EUROPEAN EXTERNAL ACTION SERVICE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1760" y="3789040"/>
            <a:ext cx="640080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183E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Type the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t>‹#›</a:t>
            </a:fld>
            <a:endParaRPr lang="en-GB"/>
          </a:p>
        </p:txBody>
      </p:sp>
      <p:pic>
        <p:nvPicPr>
          <p:cNvPr id="901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937" y="1628800"/>
            <a:ext cx="190199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748830" y="1628800"/>
            <a:ext cx="369540" cy="1656184"/>
          </a:xfrm>
          <a:prstGeom prst="rect">
            <a:avLst/>
          </a:prstGeom>
          <a:solidFill>
            <a:srgbClr val="6EB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114178" y="1628800"/>
            <a:ext cx="206524" cy="1656184"/>
          </a:xfrm>
          <a:prstGeom prst="rect">
            <a:avLst/>
          </a:prstGeom>
          <a:solidFill>
            <a:srgbClr val="009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-7937" y="6409903"/>
            <a:ext cx="915979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27784" y="5949280"/>
            <a:ext cx="3107233" cy="287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83E87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Type the Location - Date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2320925" y="1628651"/>
            <a:ext cx="6831013" cy="165633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a picture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320702" y="620688"/>
            <a:ext cx="0" cy="4746363"/>
          </a:xfrm>
          <a:prstGeom prst="line">
            <a:avLst/>
          </a:prstGeom>
          <a:ln w="12700">
            <a:solidFill>
              <a:srgbClr val="183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365625"/>
            <a:ext cx="6408737" cy="79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92D4"/>
                </a:solidFill>
              </a:defRPr>
            </a:lvl1pPr>
          </a:lstStyle>
          <a:p>
            <a:pPr lvl="0"/>
            <a:r>
              <a:rPr lang="fr-BE" dirty="0" smtClean="0"/>
              <a:t>Type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07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1916832"/>
            <a:ext cx="1944216" cy="3456384"/>
          </a:xfrm>
          <a:prstGeom prst="rect">
            <a:avLst/>
          </a:prstGeom>
        </p:spPr>
        <p:txBody>
          <a:bodyPr anchor="ctr"/>
          <a:lstStyle>
            <a:lvl1pPr algn="r">
              <a:defRPr sz="2200" b="1" baseline="0">
                <a:solidFill>
                  <a:srgbClr val="183E87"/>
                </a:solidFill>
              </a:defRPr>
            </a:lvl1pPr>
          </a:lstStyle>
          <a:p>
            <a:r>
              <a:rPr lang="en-US" dirty="0" smtClean="0"/>
              <a:t>Type More information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320702" y="1628800"/>
            <a:ext cx="0" cy="4176464"/>
          </a:xfrm>
          <a:prstGeom prst="line">
            <a:avLst/>
          </a:prstGeom>
          <a:ln w="12700">
            <a:solidFill>
              <a:srgbClr val="183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83421" y="1916832"/>
            <a:ext cx="5400947" cy="1584176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000" baseline="0">
                <a:solidFill>
                  <a:srgbClr val="0092D4"/>
                </a:solidFill>
              </a:defRPr>
            </a:lvl1pPr>
            <a:lvl2pPr>
              <a:defRPr sz="2000">
                <a:solidFill>
                  <a:srgbClr val="0092D4"/>
                </a:solidFill>
              </a:defRPr>
            </a:lvl2pPr>
            <a:lvl3pPr>
              <a:defRPr>
                <a:solidFill>
                  <a:srgbClr val="0092D4"/>
                </a:solidFill>
              </a:defRPr>
            </a:lvl3pPr>
            <a:lvl4pPr>
              <a:defRPr>
                <a:solidFill>
                  <a:srgbClr val="0092D4"/>
                </a:solidFill>
              </a:defRPr>
            </a:lvl4pPr>
            <a:lvl5pPr>
              <a:defRPr>
                <a:solidFill>
                  <a:srgbClr val="0092D4"/>
                </a:solidFill>
              </a:defRPr>
            </a:lvl5pPr>
          </a:lstStyle>
          <a:p>
            <a:pPr lvl="0"/>
            <a:r>
              <a:rPr lang="en-US" dirty="0" smtClean="0"/>
              <a:t>Click to add information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473102" y="3861048"/>
            <a:ext cx="5411266" cy="0"/>
          </a:xfrm>
          <a:prstGeom prst="line">
            <a:avLst/>
          </a:prstGeom>
          <a:ln w="12700">
            <a:solidFill>
              <a:srgbClr val="183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83421" y="4077072"/>
            <a:ext cx="5400947" cy="18097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000" baseline="0">
                <a:solidFill>
                  <a:srgbClr val="0092D4"/>
                </a:solidFill>
              </a:defRPr>
            </a:lvl1pPr>
            <a:lvl2pPr>
              <a:defRPr sz="2000">
                <a:solidFill>
                  <a:srgbClr val="0092D4"/>
                </a:solidFill>
              </a:defRPr>
            </a:lvl2pPr>
            <a:lvl3pPr>
              <a:defRPr>
                <a:solidFill>
                  <a:srgbClr val="0092D4"/>
                </a:solidFill>
              </a:defRPr>
            </a:lvl3pPr>
            <a:lvl4pPr>
              <a:defRPr>
                <a:solidFill>
                  <a:srgbClr val="0092D4"/>
                </a:solidFill>
              </a:defRPr>
            </a:lvl4pPr>
            <a:lvl5pPr>
              <a:defRPr>
                <a:solidFill>
                  <a:srgbClr val="0092D4"/>
                </a:solidFill>
              </a:defRPr>
            </a:lvl5pPr>
          </a:lstStyle>
          <a:p>
            <a:pPr lvl="0"/>
            <a:r>
              <a:rPr lang="en-US" dirty="0" smtClean="0"/>
              <a:t>Click to add information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381725" y="6521338"/>
            <a:ext cx="2376264" cy="332656"/>
          </a:xfrm>
          <a:prstGeom prst="rect">
            <a:avLst/>
          </a:prstGeom>
          <a:solidFill>
            <a:srgbClr val="18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8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1916832"/>
            <a:ext cx="1944216" cy="3456384"/>
          </a:xfrm>
          <a:prstGeom prst="rect">
            <a:avLst/>
          </a:prstGeom>
        </p:spPr>
        <p:txBody>
          <a:bodyPr anchor="ctr"/>
          <a:lstStyle>
            <a:lvl1pPr algn="r">
              <a:defRPr sz="3200" b="1">
                <a:solidFill>
                  <a:srgbClr val="183E87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320702" y="1628800"/>
            <a:ext cx="0" cy="4176464"/>
          </a:xfrm>
          <a:prstGeom prst="line">
            <a:avLst/>
          </a:prstGeom>
          <a:ln w="12700">
            <a:solidFill>
              <a:srgbClr val="183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11413" y="1916832"/>
            <a:ext cx="6624637" cy="3456856"/>
          </a:xfrm>
          <a:prstGeom prst="rect">
            <a:avLst/>
          </a:prstGeom>
        </p:spPr>
        <p:txBody>
          <a:bodyPr anchor="ctr"/>
          <a:lstStyle>
            <a:lvl1pPr marL="514350" indent="-514350">
              <a:buFont typeface="+mj-lt"/>
              <a:buAutoNum type="arabicPeriod"/>
              <a:defRPr sz="2800" baseline="0">
                <a:solidFill>
                  <a:srgbClr val="0092D4"/>
                </a:solidFill>
              </a:defRPr>
            </a:lvl1pPr>
            <a:lvl2pPr>
              <a:defRPr sz="2000">
                <a:solidFill>
                  <a:srgbClr val="0092D4"/>
                </a:solidFill>
              </a:defRPr>
            </a:lvl2pPr>
            <a:lvl3pPr>
              <a:defRPr>
                <a:solidFill>
                  <a:srgbClr val="0092D4"/>
                </a:solidFill>
              </a:defRPr>
            </a:lvl3pPr>
            <a:lvl4pPr>
              <a:defRPr>
                <a:solidFill>
                  <a:srgbClr val="0092D4"/>
                </a:solidFill>
              </a:defRPr>
            </a:lvl4pPr>
            <a:lvl5pPr>
              <a:defRPr>
                <a:solidFill>
                  <a:srgbClr val="0092D4"/>
                </a:solidFill>
              </a:defRPr>
            </a:lvl5pPr>
          </a:lstStyle>
          <a:p>
            <a:pPr lvl="0"/>
            <a:r>
              <a:rPr lang="en-US" dirty="0" smtClean="0"/>
              <a:t>Type your Title</a:t>
            </a:r>
          </a:p>
          <a:p>
            <a:pPr lvl="1"/>
            <a:r>
              <a:rPr lang="en-US" dirty="0" smtClean="0"/>
              <a:t>And Subtitle if needed</a:t>
            </a:r>
          </a:p>
          <a:p>
            <a:pPr lvl="0"/>
            <a:r>
              <a:rPr lang="en-US" dirty="0" smtClean="0"/>
              <a:t>Type your Title</a:t>
            </a:r>
          </a:p>
          <a:p>
            <a:pPr lvl="0"/>
            <a:r>
              <a:rPr lang="en-US" dirty="0" smtClean="0"/>
              <a:t>Type your Title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987824" y="6467475"/>
            <a:ext cx="5415880" cy="41790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2440" y="6453336"/>
            <a:ext cx="504056" cy="432048"/>
          </a:xfrm>
        </p:spPr>
        <p:txBody>
          <a:bodyPr/>
          <a:lstStyle/>
          <a:p>
            <a:fld id="{13083413-0AF5-48C7-8164-761F54D033C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9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320702" y="1628800"/>
            <a:ext cx="0" cy="4176464"/>
          </a:xfrm>
          <a:prstGeom prst="line">
            <a:avLst/>
          </a:prstGeom>
          <a:ln w="12700">
            <a:solidFill>
              <a:srgbClr val="183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11760" y="2780928"/>
            <a:ext cx="6624637" cy="2160240"/>
          </a:xfrm>
          <a:prstGeom prst="rect">
            <a:avLst/>
          </a:prstGeom>
        </p:spPr>
        <p:txBody>
          <a:bodyPr anchor="t"/>
          <a:lstStyle>
            <a:lvl1pPr marL="0" indent="0">
              <a:buFont typeface="+mj-lt"/>
              <a:buNone/>
              <a:defRPr sz="2400" b="1" baseline="0">
                <a:solidFill>
                  <a:srgbClr val="183E87"/>
                </a:solidFill>
              </a:defRPr>
            </a:lvl1pPr>
            <a:lvl2pPr>
              <a:defRPr sz="2000">
                <a:solidFill>
                  <a:srgbClr val="0092D4"/>
                </a:solidFill>
              </a:defRPr>
            </a:lvl2pPr>
            <a:lvl3pPr>
              <a:defRPr>
                <a:solidFill>
                  <a:srgbClr val="0092D4"/>
                </a:solidFill>
              </a:defRPr>
            </a:lvl3pPr>
            <a:lvl4pPr>
              <a:defRPr>
                <a:solidFill>
                  <a:srgbClr val="0092D4"/>
                </a:solidFill>
              </a:defRPr>
            </a:lvl4pPr>
            <a:lvl5pPr>
              <a:defRPr>
                <a:solidFill>
                  <a:srgbClr val="0092D4"/>
                </a:solidFill>
              </a:defRPr>
            </a:lvl5pPr>
          </a:lstStyle>
          <a:p>
            <a:pPr lvl="0"/>
            <a:r>
              <a:rPr lang="en-US" dirty="0" smtClean="0"/>
              <a:t>Click to add the title of your section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11760" y="2060848"/>
            <a:ext cx="6624637" cy="648072"/>
          </a:xfrm>
          <a:prstGeom prst="rect">
            <a:avLst/>
          </a:prstGeom>
        </p:spPr>
        <p:txBody>
          <a:bodyPr anchor="ctr"/>
          <a:lstStyle>
            <a:lvl1pPr marL="0" indent="0">
              <a:buFont typeface="+mj-lt"/>
              <a:buNone/>
              <a:defRPr sz="6000" b="1" baseline="0">
                <a:solidFill>
                  <a:srgbClr val="0092D4"/>
                </a:solidFill>
              </a:defRPr>
            </a:lvl1pPr>
            <a:lvl2pPr>
              <a:defRPr sz="2000">
                <a:solidFill>
                  <a:srgbClr val="0092D4"/>
                </a:solidFill>
              </a:defRPr>
            </a:lvl2pPr>
            <a:lvl3pPr>
              <a:defRPr>
                <a:solidFill>
                  <a:srgbClr val="0092D4"/>
                </a:solidFill>
              </a:defRPr>
            </a:lvl3pPr>
            <a:lvl4pPr>
              <a:defRPr>
                <a:solidFill>
                  <a:srgbClr val="0092D4"/>
                </a:solidFill>
              </a:defRPr>
            </a:lvl4pPr>
            <a:lvl5pPr>
              <a:defRPr>
                <a:solidFill>
                  <a:srgbClr val="0092D4"/>
                </a:solidFill>
              </a:defRPr>
            </a:lvl5pPr>
          </a:lstStyle>
          <a:p>
            <a:pPr lvl="0"/>
            <a:r>
              <a:rPr lang="en-US" dirty="0" smtClean="0"/>
              <a:t># of section</a:t>
            </a:r>
          </a:p>
        </p:txBody>
      </p:sp>
    </p:spTree>
    <p:extLst>
      <p:ext uri="{BB962C8B-B14F-4D97-AF65-F5344CB8AC3E}">
        <p14:creationId xmlns:p14="http://schemas.microsoft.com/office/powerpoint/2010/main" val="306474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34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ortrai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68760"/>
            <a:ext cx="9144000" cy="4536504"/>
          </a:xfrm>
          <a:prstGeom prst="rect">
            <a:avLst/>
          </a:prstGeom>
          <a:solidFill>
            <a:srgbClr val="6EBA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8229600" cy="41805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183E87"/>
                </a:solidFill>
              </a:defRPr>
            </a:lvl1pPr>
          </a:lstStyle>
          <a:p>
            <a:r>
              <a:rPr lang="en-US" dirty="0" smtClean="0"/>
              <a:t>Click to add your title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21851" y="1268760"/>
            <a:ext cx="5445604" cy="453650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just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your text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76545" y="1268760"/>
            <a:ext cx="2745305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05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Portrai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68760"/>
            <a:ext cx="9144000" cy="4536504"/>
          </a:xfrm>
          <a:prstGeom prst="rect">
            <a:avLst/>
          </a:prstGeom>
          <a:solidFill>
            <a:srgbClr val="6EBA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8229600" cy="41805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183E87"/>
                </a:solidFill>
              </a:defRPr>
            </a:lvl1pPr>
          </a:lstStyle>
          <a:p>
            <a:r>
              <a:rPr lang="en-US" dirty="0" smtClean="0"/>
              <a:t>Click to add your title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5546" y="1268760"/>
            <a:ext cx="5445604" cy="453650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just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your text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931151" y="1274245"/>
            <a:ext cx="2745305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38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Landscap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68760"/>
            <a:ext cx="9144000" cy="4536504"/>
          </a:xfrm>
          <a:prstGeom prst="rect">
            <a:avLst/>
          </a:prstGeom>
          <a:solidFill>
            <a:srgbClr val="6EBA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8229600" cy="41805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183E87"/>
                </a:solidFill>
              </a:defRPr>
            </a:lvl1pPr>
          </a:lstStyle>
          <a:p>
            <a:r>
              <a:rPr lang="en-US" dirty="0" smtClean="0"/>
              <a:t>Click to add your title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6634" y="4734144"/>
            <a:ext cx="6750751" cy="10711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just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your text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295849" y="1268759"/>
            <a:ext cx="6732320" cy="3465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7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Landscap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68760"/>
            <a:ext cx="9144000" cy="4536504"/>
          </a:xfrm>
          <a:prstGeom prst="rect">
            <a:avLst/>
          </a:prstGeom>
          <a:solidFill>
            <a:srgbClr val="6EBA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8229600" cy="41805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183E87"/>
                </a:solidFill>
              </a:defRPr>
            </a:lvl1pPr>
          </a:lstStyle>
          <a:p>
            <a:r>
              <a:rPr lang="en-US" dirty="0" smtClean="0"/>
              <a:t>Click to add your title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12160" y="2204864"/>
            <a:ext cx="2808312" cy="3600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just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your text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3528" y="2204864"/>
            <a:ext cx="5688632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 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528" y="1268760"/>
            <a:ext cx="8496944" cy="936104"/>
          </a:xfrm>
          <a:prstGeom prst="rect">
            <a:avLst/>
          </a:prstGeom>
          <a:solidFill>
            <a:srgbClr val="0092D4">
              <a:alpha val="85000"/>
            </a:srgbClr>
          </a:solidFill>
        </p:spPr>
        <p:txBody>
          <a:bodyPr/>
          <a:lstStyle>
            <a:lvl1pPr marL="0" indent="0" algn="just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865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68760"/>
            <a:ext cx="9144000" cy="4536504"/>
          </a:xfrm>
          <a:prstGeom prst="rect">
            <a:avLst/>
          </a:prstGeom>
          <a:solidFill>
            <a:srgbClr val="6EBAD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8229600" cy="41805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183E87"/>
                </a:solidFill>
              </a:defRPr>
            </a:lvl1pPr>
          </a:lstStyle>
          <a:p>
            <a:r>
              <a:rPr lang="en-US" dirty="0" smtClean="0"/>
              <a:t>Click to add your title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0657"/>
            <a:ext cx="8229600" cy="38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92D4"/>
                </a:solidFill>
              </a:defRPr>
            </a:lvl1pPr>
          </a:lstStyle>
          <a:p>
            <a:pPr lvl="0"/>
            <a:r>
              <a:rPr lang="en-US" dirty="0" smtClean="0"/>
              <a:t>Click to 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07017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467475"/>
            <a:ext cx="9144000" cy="396000"/>
            <a:chOff x="0" y="6467475"/>
            <a:chExt cx="9144000" cy="396000"/>
          </a:xfrm>
        </p:grpSpPr>
        <p:pic>
          <p:nvPicPr>
            <p:cNvPr id="89092" name="Picture 4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056"/>
            <a:stretch/>
          </p:blipFill>
          <p:spPr bwMode="auto">
            <a:xfrm>
              <a:off x="0" y="6467475"/>
              <a:ext cx="482926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 userDrawn="1"/>
          </p:nvSpPr>
          <p:spPr>
            <a:xfrm>
              <a:off x="9036496" y="6467475"/>
              <a:ext cx="107504" cy="396000"/>
            </a:xfrm>
            <a:prstGeom prst="rect">
              <a:avLst/>
            </a:prstGeom>
            <a:solidFill>
              <a:srgbClr val="183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82926" y="6467475"/>
              <a:ext cx="100321" cy="396000"/>
            </a:xfrm>
            <a:prstGeom prst="rect">
              <a:avLst/>
            </a:prstGeom>
            <a:solidFill>
              <a:srgbClr val="6EB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83247" y="6467475"/>
              <a:ext cx="2404577" cy="396000"/>
            </a:xfrm>
            <a:prstGeom prst="rect">
              <a:avLst/>
            </a:prstGeom>
            <a:solidFill>
              <a:srgbClr val="009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987824" y="6467475"/>
              <a:ext cx="6048672" cy="396000"/>
            </a:xfrm>
            <a:prstGeom prst="rect">
              <a:avLst/>
            </a:prstGeom>
            <a:solidFill>
              <a:srgbClr val="187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0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6467475"/>
            <a:ext cx="5415880" cy="4179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453336"/>
            <a:ext cx="5040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083413-0AF5-48C7-8164-761F54D033C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532440" y="6525344"/>
            <a:ext cx="0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19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8" r:id="rId4"/>
    <p:sldLayoutId id="2147483679" r:id="rId5"/>
    <p:sldLayoutId id="2147483681" r:id="rId6"/>
    <p:sldLayoutId id="2147483680" r:id="rId7"/>
    <p:sldLayoutId id="2147483682" r:id="rId8"/>
    <p:sldLayoutId id="2147483674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692696"/>
            <a:ext cx="6624736" cy="893961"/>
          </a:xfrm>
        </p:spPr>
        <p:txBody>
          <a:bodyPr/>
          <a:lstStyle/>
          <a:p>
            <a:pPr algn="ctr"/>
            <a:r>
              <a:rPr lang="fr-BE" b="1" dirty="0" smtClean="0"/>
              <a:t>DELEGATION DE L’UNION EUROPEENNE </a:t>
            </a:r>
            <a:br>
              <a:rPr lang="fr-BE" b="1" dirty="0" smtClean="0"/>
            </a:br>
            <a:r>
              <a:rPr lang="fr-BE" b="1" dirty="0" smtClean="0"/>
              <a:t>AU BURUNDI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3789039"/>
            <a:ext cx="6400800" cy="751061"/>
          </a:xfrm>
        </p:spPr>
        <p:txBody>
          <a:bodyPr/>
          <a:lstStyle/>
          <a:p>
            <a:r>
              <a:rPr lang="fr-FR" sz="1600" b="0" i="1" dirty="0"/>
              <a:t>NDICI </a:t>
            </a:r>
            <a:r>
              <a:rPr lang="fr-FR" sz="1600" b="0" i="1" dirty="0" smtClean="0"/>
              <a:t>CSO/2021/043-480 Support to Civil Society in Partner Countries. </a:t>
            </a:r>
            <a:r>
              <a:rPr lang="fr-BE" sz="1600" b="0" i="1" dirty="0"/>
              <a:t>Renforcement des capacités des organisations de la société civile pour un Burundi plus </a:t>
            </a:r>
            <a:r>
              <a:rPr lang="fr-BE" sz="1600" b="0" i="1" dirty="0" smtClean="0"/>
              <a:t>inclusif.</a:t>
            </a:r>
            <a:endParaRPr lang="fr-FR" sz="1600" b="0" i="1" dirty="0" smtClean="0"/>
          </a:p>
          <a:p>
            <a:r>
              <a:rPr lang="fr-BE" sz="1800" b="0" dirty="0"/>
              <a:t>8</a:t>
            </a:r>
            <a:r>
              <a:rPr lang="fr-BE" sz="1800" b="0" dirty="0" smtClean="0"/>
              <a:t> juillet 2024 (09h00-10h00)</a:t>
            </a:r>
          </a:p>
          <a:p>
            <a:endParaRPr lang="fr-BE" sz="2800" b="1" dirty="0" smtClean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t>1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" y="6238428"/>
            <a:ext cx="9036496" cy="646955"/>
          </a:xfrm>
        </p:spPr>
        <p:txBody>
          <a:bodyPr/>
          <a:lstStyle/>
          <a:p>
            <a:pPr algn="ctr"/>
            <a:r>
              <a:rPr lang="fr-BE" sz="1800" dirty="0" smtClean="0"/>
              <a:t>Bâtiment Old </a:t>
            </a:r>
            <a:r>
              <a:rPr lang="fr-BE" sz="1800" dirty="0"/>
              <a:t>East , </a:t>
            </a:r>
            <a:r>
              <a:rPr lang="fr-BE" sz="1800" dirty="0" smtClean="0"/>
              <a:t>Place de l’Indépendance, B.P 103 – Bujumbura, BURUNDI</a:t>
            </a:r>
            <a:endParaRPr lang="fr-BE" sz="1800" dirty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2" b="13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08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Calendrier de l’AMI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25658"/>
              </p:ext>
            </p:extLst>
          </p:nvPr>
        </p:nvGraphicFramePr>
        <p:xfrm>
          <a:off x="450510" y="1772816"/>
          <a:ext cx="8496943" cy="3756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9482">
                  <a:extLst>
                    <a:ext uri="{9D8B030D-6E8A-4147-A177-3AD203B41FA5}">
                      <a16:colId xmlns:a16="http://schemas.microsoft.com/office/drawing/2014/main" val="1793980822"/>
                    </a:ext>
                  </a:extLst>
                </a:gridCol>
                <a:gridCol w="2231358">
                  <a:extLst>
                    <a:ext uri="{9D8B030D-6E8A-4147-A177-3AD203B41FA5}">
                      <a16:colId xmlns:a16="http://schemas.microsoft.com/office/drawing/2014/main" val="4055203612"/>
                    </a:ext>
                  </a:extLst>
                </a:gridCol>
                <a:gridCol w="2216103">
                  <a:extLst>
                    <a:ext uri="{9D8B030D-6E8A-4147-A177-3AD203B41FA5}">
                      <a16:colId xmlns:a16="http://schemas.microsoft.com/office/drawing/2014/main" val="165530711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DATE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HEURE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6427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1.	Réunion d’information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BE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09/07/2024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09:00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246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2.	Date limite à laquelle les éventuelles demandes de clarifications doivent être adressées à l’administration contractante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  <a:ea typeface="+mn-ea"/>
                        </a:rPr>
                        <a:t>02/08/2024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  <a:ea typeface="+mn-ea"/>
                        </a:rPr>
                        <a:t>13h00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8397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</a:rPr>
                        <a:t>3.</a:t>
                      </a:r>
                      <a:r>
                        <a:rPr lang="fr-FR" sz="1100" dirty="0">
                          <a:effectLst/>
                          <a:latin typeface="+mn-lt"/>
                        </a:rPr>
                        <a:t>	</a:t>
                      </a:r>
                      <a:r>
                        <a:rPr lang="fr-F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 limite à laquelle l’administration contractante doit répondre aux demandes de clarifications</a:t>
                      </a:r>
                      <a:endParaRPr lang="en-GB" sz="11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12/08/2024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13h00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66432"/>
                  </a:ext>
                </a:extLst>
              </a:tr>
              <a:tr h="502328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4.</a:t>
                      </a:r>
                      <a:r>
                        <a:rPr lang="fr-FR" sz="1100" dirty="0">
                          <a:effectLst/>
                        </a:rPr>
                        <a:t>	</a:t>
                      </a:r>
                      <a:r>
                        <a:rPr lang="fr-FR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 limite de soumission des demandes</a:t>
                      </a:r>
                      <a:endParaRPr lang="en-GB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  <a:ea typeface="+mn-ea"/>
                        </a:rPr>
                        <a:t>23/08/2024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-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674067"/>
                  </a:ext>
                </a:extLst>
              </a:tr>
              <a:tr h="867552"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1000"/>
                        </a:spcAft>
                        <a:buAutoNum type="arabicPeriod" startAt="5"/>
                      </a:pPr>
                      <a:r>
                        <a:rPr lang="fr-F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Information des demandeurs chefs de file concernant l’évaluation des demandes</a:t>
                      </a:r>
                    </a:p>
                    <a:p>
                      <a:pPr marL="228600" indent="-228600" algn="just">
                        <a:spcAft>
                          <a:spcPts val="1000"/>
                        </a:spcAft>
                        <a:buAutoNum type="arabicPeriod" startAt="5"/>
                      </a:pPr>
                      <a:r>
                        <a:rPr lang="fr-FR" sz="11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Négociation pour affinement et amélioration de la demande complète présélectionnée</a:t>
                      </a:r>
                      <a:endParaRPr lang="en-GB" sz="11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baseline="0" dirty="0" smtClean="0">
                          <a:effectLst/>
                          <a:latin typeface="+mn-lt"/>
                          <a:ea typeface="+mn-ea"/>
                        </a:rPr>
                        <a:t>Novembre 2024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1224"/>
                  </a:ext>
                </a:extLst>
              </a:tr>
              <a:tr h="251163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7.	Notification de l’attribution </a:t>
                      </a:r>
                      <a:r>
                        <a:rPr lang="fr-FR" sz="1100" dirty="0" smtClean="0">
                          <a:effectLst/>
                        </a:rPr>
                        <a:t>(après contrôle d’éligibilité)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  <a:latin typeface="+mn-lt"/>
                          <a:ea typeface="+mn-ea"/>
                        </a:rPr>
                        <a:t>Décembre</a:t>
                      </a:r>
                      <a:r>
                        <a:rPr lang="fr-FR" sz="1100" baseline="0" dirty="0" smtClean="0">
                          <a:effectLst/>
                          <a:latin typeface="+mn-lt"/>
                          <a:ea typeface="+mn-ea"/>
                        </a:rPr>
                        <a:t> 2024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-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693727"/>
                  </a:ext>
                </a:extLst>
              </a:tr>
              <a:tr h="251163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8.	Signature du contrat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Décembre 2024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fr-FR" sz="1100" dirty="0">
                          <a:effectLst/>
                        </a:rPr>
                        <a:t>-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1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0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Questions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520" y="1628799"/>
            <a:ext cx="8435280" cy="3859857"/>
          </a:xfrm>
        </p:spPr>
        <p:txBody>
          <a:bodyPr/>
          <a:lstStyle/>
          <a:p>
            <a:r>
              <a:rPr lang="fr-BE" sz="1800" b="1" dirty="0">
                <a:solidFill>
                  <a:schemeClr val="tx2"/>
                </a:solidFill>
              </a:rPr>
              <a:t>Les demandeurs peuvent envoyer leurs questions par courrier électronique au plus tard 21 jours avant la date limite de soumission des demandes, à l’adresse </a:t>
            </a:r>
            <a:r>
              <a:rPr lang="fr-BE" sz="1800" b="1" dirty="0" smtClean="0">
                <a:solidFill>
                  <a:schemeClr val="tx2"/>
                </a:solidFill>
              </a:rPr>
              <a:t>électronique ci-dessous, </a:t>
            </a:r>
            <a:r>
              <a:rPr lang="fr-BE" sz="1800" b="1" dirty="0">
                <a:solidFill>
                  <a:schemeClr val="tx2"/>
                </a:solidFill>
              </a:rPr>
              <a:t>en indiquant clairement la référence de l’appel à propositions:</a:t>
            </a:r>
          </a:p>
          <a:p>
            <a:endParaRPr lang="fr-BE" sz="1800" dirty="0" smtClean="0">
              <a:solidFill>
                <a:schemeClr val="accent2"/>
              </a:solidFill>
            </a:endParaRPr>
          </a:p>
          <a:p>
            <a:r>
              <a:rPr lang="fr-BE" sz="1800" dirty="0" smtClean="0">
                <a:solidFill>
                  <a:schemeClr val="accent2"/>
                </a:solidFill>
              </a:rPr>
              <a:t>delegation-burundi-appels-a-propositions@eeas.europa.eu</a:t>
            </a:r>
            <a:endParaRPr lang="fr-BE" sz="1800" dirty="0">
              <a:solidFill>
                <a:schemeClr val="accent2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736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Des questions, </a:t>
            </a:r>
            <a:r>
              <a:rPr lang="en-GB" sz="2400" dirty="0" err="1" smtClean="0"/>
              <a:t>commentaires</a:t>
            </a:r>
            <a:r>
              <a:rPr lang="en-GB" sz="2400" dirty="0" smtClean="0"/>
              <a:t> </a:t>
            </a:r>
            <a:r>
              <a:rPr lang="en-GB" sz="2400" dirty="0" err="1" smtClean="0"/>
              <a:t>ou</a:t>
            </a:r>
            <a:r>
              <a:rPr lang="en-GB" sz="2400" dirty="0" smtClean="0"/>
              <a:t> observations ?</a:t>
            </a:r>
            <a:r>
              <a:rPr lang="en-GB" dirty="0" smtClean="0">
                <a:solidFill>
                  <a:srgbClr val="000099"/>
                </a:solidFill>
              </a:rPr>
              <a:t/>
            </a:r>
            <a:br>
              <a:rPr lang="en-GB" dirty="0" smtClean="0">
                <a:solidFill>
                  <a:srgbClr val="000099"/>
                </a:solidFill>
              </a:rPr>
            </a:br>
            <a:r>
              <a:rPr lang="en-GB" dirty="0">
                <a:solidFill>
                  <a:srgbClr val="000099"/>
                </a:solidFill>
              </a:rPr>
              <a:t/>
            </a:r>
            <a:br>
              <a:rPr lang="en-GB" dirty="0">
                <a:solidFill>
                  <a:srgbClr val="000099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80" y="1268760"/>
            <a:ext cx="69184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18058"/>
          </a:xfrm>
        </p:spPr>
        <p:txBody>
          <a:bodyPr/>
          <a:lstStyle/>
          <a:p>
            <a:r>
              <a:rPr lang="fr-BE" sz="2400" dirty="0"/>
              <a:t>Merci de votre attention </a:t>
            </a:r>
            <a:r>
              <a:rPr lang="en-GB" sz="2400" dirty="0" smtClean="0"/>
              <a:t>!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412776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183E87"/>
                </a:solidFill>
                <a:latin typeface="+mn-lt"/>
              </a:rPr>
              <a:t>Twitter </a:t>
            </a:r>
          </a:p>
          <a:p>
            <a:r>
              <a:rPr lang="en-GB" sz="1800" dirty="0" smtClean="0">
                <a:solidFill>
                  <a:srgbClr val="183E87"/>
                </a:solidFill>
                <a:latin typeface="+mn-lt"/>
              </a:rPr>
              <a:t>@</a:t>
            </a:r>
            <a:r>
              <a:rPr lang="en-GB" sz="1800" dirty="0" err="1" smtClean="0">
                <a:solidFill>
                  <a:srgbClr val="183E87"/>
                </a:solidFill>
                <a:latin typeface="+mn-lt"/>
              </a:rPr>
              <a:t>UEauBurundi</a:t>
            </a:r>
            <a:r>
              <a:rPr lang="en-GB" sz="1800" dirty="0" smtClean="0">
                <a:solidFill>
                  <a:srgbClr val="183E87"/>
                </a:solidFill>
                <a:latin typeface="+mn-lt"/>
              </a:rPr>
              <a:t> </a:t>
            </a:r>
          </a:p>
          <a:p>
            <a:endParaRPr lang="en-GB" sz="1800" dirty="0" smtClean="0">
              <a:solidFill>
                <a:srgbClr val="183E87"/>
              </a:solidFill>
              <a:latin typeface="+mn-lt"/>
            </a:endParaRPr>
          </a:p>
          <a:p>
            <a:r>
              <a:rPr lang="en-GB" sz="1800" b="1" dirty="0" smtClean="0">
                <a:solidFill>
                  <a:srgbClr val="183E87"/>
                </a:solidFill>
                <a:latin typeface="+mn-lt"/>
              </a:rPr>
              <a:t>Facebook</a:t>
            </a:r>
          </a:p>
          <a:p>
            <a:r>
              <a:rPr lang="en-GB" sz="1800" dirty="0" smtClean="0">
                <a:solidFill>
                  <a:srgbClr val="183E87"/>
                </a:solidFill>
                <a:latin typeface="+mn-lt"/>
              </a:rPr>
              <a:t>Union </a:t>
            </a:r>
            <a:r>
              <a:rPr lang="en-GB" sz="1800" dirty="0" err="1" smtClean="0">
                <a:solidFill>
                  <a:srgbClr val="183E87"/>
                </a:solidFill>
                <a:latin typeface="+mn-lt"/>
              </a:rPr>
              <a:t>Européenne</a:t>
            </a:r>
            <a:r>
              <a:rPr lang="en-GB" sz="1800" dirty="0" smtClean="0">
                <a:solidFill>
                  <a:srgbClr val="183E87"/>
                </a:solidFill>
                <a:latin typeface="+mn-lt"/>
              </a:rPr>
              <a:t> au Burundi</a:t>
            </a:r>
          </a:p>
          <a:p>
            <a:endParaRPr lang="en-GB" sz="1800" dirty="0">
              <a:solidFill>
                <a:srgbClr val="183E87"/>
              </a:solidFill>
              <a:latin typeface="+mn-lt"/>
            </a:endParaRPr>
          </a:p>
          <a:p>
            <a:r>
              <a:rPr lang="en-GB" sz="1800" b="1" dirty="0" smtClean="0">
                <a:solidFill>
                  <a:srgbClr val="183E87"/>
                </a:solidFill>
                <a:latin typeface="+mn-lt"/>
              </a:rPr>
              <a:t>Website</a:t>
            </a:r>
          </a:p>
          <a:p>
            <a:r>
              <a:rPr lang="fr-BE" sz="1800" dirty="0" smtClean="0">
                <a:solidFill>
                  <a:srgbClr val="183E87"/>
                </a:solidFill>
                <a:latin typeface="+mn-lt"/>
              </a:rPr>
              <a:t>eeas.eu.europa.eu/</a:t>
            </a:r>
            <a:r>
              <a:rPr lang="fr-BE" sz="1800" dirty="0" err="1" smtClean="0">
                <a:solidFill>
                  <a:srgbClr val="183E87"/>
                </a:solidFill>
                <a:latin typeface="+mn-lt"/>
              </a:rPr>
              <a:t>burundi</a:t>
            </a:r>
            <a:endParaRPr lang="fr-BE" sz="1800" dirty="0" smtClean="0">
              <a:solidFill>
                <a:srgbClr val="183E87"/>
              </a:solidFill>
              <a:latin typeface="+mn-lt"/>
            </a:endParaRPr>
          </a:p>
          <a:p>
            <a:endParaRPr lang="fr-BE" sz="1800" b="1" dirty="0" smtClean="0">
              <a:solidFill>
                <a:srgbClr val="183E87"/>
              </a:solidFill>
              <a:latin typeface="+mn-lt"/>
            </a:endParaRPr>
          </a:p>
          <a:p>
            <a:endParaRPr lang="en-GB" sz="1800" b="1" dirty="0" smtClean="0">
              <a:solidFill>
                <a:srgbClr val="183E87"/>
              </a:solidFill>
              <a:latin typeface="+mn-l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12228" y="2348880"/>
            <a:ext cx="5688632" cy="3600400"/>
          </a:xfrm>
        </p:spPr>
      </p:sp>
    </p:spTree>
    <p:extLst>
      <p:ext uri="{BB962C8B-B14F-4D97-AF65-F5344CB8AC3E}">
        <p14:creationId xmlns:p14="http://schemas.microsoft.com/office/powerpoint/2010/main" val="27844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sz="2400" dirty="0" smtClean="0"/>
              <a:t> </a:t>
            </a:r>
            <a:r>
              <a:rPr lang="fr-BE" sz="2400" i="1" dirty="0"/>
              <a:t>Renforcement des capacités des organisations de la société civile pour un Burundi plus inclusif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2452" y="1412776"/>
            <a:ext cx="8229600" cy="3888000"/>
          </a:xfrm>
        </p:spPr>
        <p:txBody>
          <a:bodyPr/>
          <a:lstStyle/>
          <a:p>
            <a:r>
              <a:rPr lang="fr-FR" sz="1800" b="1" spc="5" dirty="0">
                <a:solidFill>
                  <a:srgbClr val="183E87"/>
                </a:solidFill>
                <a:cs typeface="Calibri"/>
              </a:rPr>
              <a:t>Le présent appel à propositions se compose </a:t>
            </a:r>
            <a:r>
              <a:rPr lang="fr-FR" sz="1800" b="1" spc="5" dirty="0" smtClean="0">
                <a:solidFill>
                  <a:srgbClr val="183E87"/>
                </a:solidFill>
                <a:cs typeface="Calibri"/>
              </a:rPr>
              <a:t>d’un seul lot:</a:t>
            </a:r>
            <a:br>
              <a:rPr lang="fr-FR" sz="1800" b="1" spc="5" dirty="0" smtClean="0">
                <a:solidFill>
                  <a:srgbClr val="183E87"/>
                </a:solidFill>
                <a:cs typeface="Calibri"/>
              </a:rPr>
            </a:br>
            <a:endParaRPr lang="fr-FR" sz="1800" b="1" spc="5" dirty="0" smtClean="0">
              <a:solidFill>
                <a:srgbClr val="183E87"/>
              </a:solidFill>
              <a:cs typeface="Calibri"/>
            </a:endParaRPr>
          </a:p>
          <a:p>
            <a:r>
              <a:rPr lang="fr-BE" sz="1800" b="1" spc="5" dirty="0">
                <a:solidFill>
                  <a:srgbClr val="183E87"/>
                </a:solidFill>
                <a:cs typeface="Calibri"/>
              </a:rPr>
              <a:t>Renforcement des capacités des organisations de la société civile pour un Burundi plus </a:t>
            </a:r>
            <a:r>
              <a:rPr lang="fr-BE" sz="1800" b="1" spc="5" dirty="0" smtClean="0">
                <a:solidFill>
                  <a:srgbClr val="183E87"/>
                </a:solidFill>
                <a:cs typeface="Calibri"/>
              </a:rPr>
              <a:t>inclusif </a:t>
            </a:r>
            <a:r>
              <a:rPr lang="fr-BE" sz="1800" b="1" spc="5" dirty="0" smtClean="0">
                <a:solidFill>
                  <a:srgbClr val="183E87"/>
                </a:solidFill>
                <a:cs typeface="Calibri"/>
              </a:rPr>
              <a:t>1 400 000 </a:t>
            </a:r>
            <a:r>
              <a:rPr lang="fr-BE" sz="1800" b="1" spc="5" dirty="0" smtClean="0">
                <a:solidFill>
                  <a:srgbClr val="183E87"/>
                </a:solidFill>
                <a:cs typeface="Calibri"/>
              </a:rPr>
              <a:t>Euro.</a:t>
            </a:r>
            <a:endParaRPr lang="fr-FR" sz="1800" b="1" spc="5" dirty="0">
              <a:solidFill>
                <a:srgbClr val="183E87"/>
              </a:solidFill>
              <a:cs typeface="Calibri"/>
            </a:endParaRPr>
          </a:p>
          <a:p>
            <a:endParaRPr lang="fr-FR" sz="1800" spc="5" dirty="0">
              <a:solidFill>
                <a:srgbClr val="183E87"/>
              </a:solidFill>
              <a:cs typeface="Calibri"/>
            </a:endParaRPr>
          </a:p>
          <a:p>
            <a:endParaRPr lang="en-GB" sz="1800" spc="5" dirty="0">
              <a:solidFill>
                <a:srgbClr val="183E87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1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Objectifs de l’AMI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556792"/>
            <a:ext cx="8064896" cy="380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</a:rPr>
              <a:t>Le présent appel à propositions a pour </a:t>
            </a:r>
            <a:r>
              <a:rPr lang="fr-FR" sz="1600" b="1" dirty="0">
                <a:latin typeface="+mn-lt"/>
                <a:ea typeface="Times New Roman" panose="02020603050405020304" pitchFamily="18" charset="0"/>
              </a:rPr>
              <a:t>objectif général 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: d'appuyer les Organisations de la Société Civile (OSC) pour un développement économique et social plus inclusif et durable au Burundi.</a:t>
            </a:r>
            <a:endParaRPr lang="fr-BE" sz="1600" dirty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</a:rPr>
              <a:t>Le présent appel à propositions a pour </a:t>
            </a:r>
            <a:r>
              <a:rPr lang="fr-FR" sz="1600" b="1" dirty="0">
                <a:latin typeface="+mn-lt"/>
                <a:ea typeface="Times New Roman" panose="02020603050405020304" pitchFamily="18" charset="0"/>
              </a:rPr>
              <a:t>objectifs spécifiques 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: </a:t>
            </a:r>
            <a:endParaRPr lang="fr-BE" sz="1600" dirty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</a:rPr>
              <a:t>OS </a:t>
            </a:r>
            <a:r>
              <a:rPr lang="bg-BG" sz="1600" dirty="0">
                <a:latin typeface="+mn-lt"/>
                <a:ea typeface="Times New Roman" panose="02020603050405020304" pitchFamily="18" charset="0"/>
              </a:rPr>
              <a:t>(</a:t>
            </a:r>
            <a:r>
              <a:rPr lang="fr-BE" sz="1600" dirty="0">
                <a:latin typeface="+mn-lt"/>
                <a:ea typeface="Times New Roman" panose="02020603050405020304" pitchFamily="18" charset="0"/>
              </a:rPr>
              <a:t>1</a:t>
            </a:r>
            <a:r>
              <a:rPr lang="bg-BG" sz="1600" dirty="0">
                <a:latin typeface="+mn-lt"/>
                <a:ea typeface="Times New Roman" panose="02020603050405020304" pitchFamily="18" charset="0"/>
              </a:rPr>
              <a:t>) 	</a:t>
            </a:r>
            <a:r>
              <a:rPr lang="fr-BE" sz="1600" dirty="0">
                <a:latin typeface="+mn-lt"/>
                <a:ea typeface="Times New Roman" panose="02020603050405020304" pitchFamily="18" charset="0"/>
              </a:rPr>
              <a:t>Renforcer les capacités/les compétences, la mise en réseau et la professionnalisation des OSC œuvrant dans le domaine de l’inclusion des personnes handicapées</a:t>
            </a:r>
          </a:p>
          <a:p>
            <a:pPr algn="just">
              <a:spcAft>
                <a:spcPts val="1000"/>
              </a:spcAft>
            </a:pPr>
            <a:r>
              <a:rPr lang="bg-BG" sz="1600" dirty="0">
                <a:latin typeface="+mn-lt"/>
                <a:ea typeface="Times New Roman" panose="02020603050405020304" pitchFamily="18" charset="0"/>
              </a:rPr>
              <a:t>OS (</a:t>
            </a:r>
            <a:r>
              <a:rPr lang="fr-BE" sz="1600" dirty="0">
                <a:latin typeface="+mn-lt"/>
                <a:ea typeface="Times New Roman" panose="02020603050405020304" pitchFamily="18" charset="0"/>
              </a:rPr>
              <a:t>2</a:t>
            </a:r>
            <a:r>
              <a:rPr lang="bg-BG" sz="1600" dirty="0">
                <a:latin typeface="+mn-lt"/>
                <a:ea typeface="Times New Roman" panose="02020603050405020304" pitchFamily="18" charset="0"/>
              </a:rPr>
              <a:t>) 	</a:t>
            </a:r>
            <a:r>
              <a:rPr lang="fr-BE" sz="1600" dirty="0">
                <a:latin typeface="+mn-lt"/>
                <a:ea typeface="Times New Roman" panose="02020603050405020304" pitchFamily="18" charset="0"/>
              </a:rPr>
              <a:t>Renforcer le</a:t>
            </a:r>
            <a:r>
              <a:rPr lang="bg-BG" sz="1600" dirty="0">
                <a:latin typeface="+mn-lt"/>
                <a:ea typeface="Times New Roman" panose="02020603050405020304" pitchFamily="18" charset="0"/>
              </a:rPr>
              <a:t> plaidoyer du mouvement du handicap au Burundi pour rendre effectives les politiques et stratégies existantes pour l’épanouissement de la vie des personnes handicap</a:t>
            </a:r>
            <a:r>
              <a:rPr lang="fr-BE" sz="1600" dirty="0" err="1">
                <a:latin typeface="+mn-lt"/>
                <a:ea typeface="Times New Roman" panose="02020603050405020304" pitchFamily="18" charset="0"/>
              </a:rPr>
              <a:t>ées</a:t>
            </a:r>
            <a:r>
              <a:rPr lang="bg-BG" sz="1600" dirty="0">
                <a:latin typeface="+mn-lt"/>
                <a:ea typeface="Times New Roman" panose="02020603050405020304" pitchFamily="18" charset="0"/>
              </a:rPr>
              <a:t>.</a:t>
            </a:r>
            <a:endParaRPr lang="fr-BE" sz="1600" dirty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  <a:tabLst>
                <a:tab pos="482600" algn="l"/>
              </a:tabLst>
            </a:pPr>
            <a:r>
              <a:rPr lang="fr-BE" sz="1600" dirty="0">
                <a:latin typeface="+mn-lt"/>
                <a:ea typeface="Times New Roman" panose="02020603050405020304" pitchFamily="18" charset="0"/>
              </a:rPr>
              <a:t>OS (3) Promouvoir la création d’emploi et l’insertion professionnelle en faveur des personnes vivant avec handicap en accordant une attention particulière aux femmes et aux jeunes. </a:t>
            </a:r>
          </a:p>
        </p:txBody>
      </p:sp>
    </p:spTree>
    <p:extLst>
      <p:ext uri="{BB962C8B-B14F-4D97-AF65-F5344CB8AC3E}">
        <p14:creationId xmlns:p14="http://schemas.microsoft.com/office/powerpoint/2010/main" val="336641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Priorités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537593"/>
            <a:ext cx="8040767" cy="3694977"/>
          </a:xfrm>
        </p:spPr>
        <p:txBody>
          <a:bodyPr/>
          <a:lstStyle/>
          <a:p>
            <a:pPr algn="just"/>
            <a:r>
              <a:rPr lang="fr-FR" sz="1800" dirty="0">
                <a:solidFill>
                  <a:schemeClr val="tx2"/>
                </a:solidFill>
              </a:rPr>
              <a:t>Le présent appel à propositions a pour priorités : l’intervention doit répondre aux objectifs de la feuille de route pour l’engagement de l’UE avec la société civile au Burundi pour la période 2021-2027 ainsi qu’aux objectifs de la stratégie de l’Union européenne relative aux droits des personnes handicapées 2021-2030. Elle sera complémentaire aux autres programmes de l’Union européenne, notamment le programme </a:t>
            </a:r>
            <a:r>
              <a:rPr lang="fr-FR" sz="1800" dirty="0" err="1">
                <a:solidFill>
                  <a:schemeClr val="tx2"/>
                </a:solidFill>
              </a:rPr>
              <a:t>Twige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  <a:r>
              <a:rPr lang="fr-FR" sz="1800" dirty="0" err="1">
                <a:solidFill>
                  <a:schemeClr val="tx2"/>
                </a:solidFill>
              </a:rPr>
              <a:t>Twese</a:t>
            </a:r>
            <a:r>
              <a:rPr lang="fr-FR" sz="1800" dirty="0">
                <a:solidFill>
                  <a:schemeClr val="tx2"/>
                </a:solidFill>
              </a:rPr>
              <a:t> qui vise l’accès à l’éducation fondamentale pour tous, y compris les personnes </a:t>
            </a:r>
            <a:r>
              <a:rPr lang="fr-FR" sz="1800" dirty="0" smtClean="0">
                <a:solidFill>
                  <a:schemeClr val="tx2"/>
                </a:solidFill>
              </a:rPr>
              <a:t>vivant avec </a:t>
            </a:r>
            <a:r>
              <a:rPr lang="fr-FR" sz="1800" dirty="0">
                <a:solidFill>
                  <a:schemeClr val="tx2"/>
                </a:solidFill>
              </a:rPr>
              <a:t>handicap</a:t>
            </a:r>
            <a:r>
              <a:rPr lang="fr-FR" dirty="0"/>
              <a:t>.</a:t>
            </a:r>
            <a:endParaRPr lang="fr-BE" dirty="0"/>
          </a:p>
          <a:p>
            <a:pPr algn="just"/>
            <a:endParaRPr lang="fr-FR" sz="2000" b="1" spc="5" dirty="0">
              <a:solidFill>
                <a:srgbClr val="183E87"/>
              </a:solidFill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852" y="120410"/>
            <a:ext cx="1170533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Zones d’intervention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9208" y="1301552"/>
            <a:ext cx="4042792" cy="3888000"/>
          </a:xfrm>
        </p:spPr>
        <p:txBody>
          <a:bodyPr/>
          <a:lstStyle/>
          <a:p>
            <a:pPr algn="just"/>
            <a:r>
              <a:rPr lang="fr-FR" sz="2000" spc="5" dirty="0">
                <a:solidFill>
                  <a:srgbClr val="183E87"/>
                </a:solidFill>
                <a:cs typeface="Calibri"/>
              </a:rPr>
              <a:t>Les actions doivent être </a:t>
            </a:r>
            <a:r>
              <a:rPr lang="fr-FR" sz="2000" spc="5" dirty="0" smtClean="0">
                <a:solidFill>
                  <a:srgbClr val="183E87"/>
                </a:solidFill>
                <a:cs typeface="Calibri"/>
              </a:rPr>
              <a:t>mises en </a:t>
            </a:r>
            <a:r>
              <a:rPr lang="fr-FR" sz="2000" spc="5" dirty="0">
                <a:solidFill>
                  <a:srgbClr val="183E87"/>
                </a:solidFill>
                <a:cs typeface="Calibri"/>
              </a:rPr>
              <a:t>œuvre au </a:t>
            </a:r>
            <a:r>
              <a:rPr lang="fr-FR" sz="2000" spc="5" dirty="0" smtClean="0">
                <a:solidFill>
                  <a:srgbClr val="183E87"/>
                </a:solidFill>
                <a:cs typeface="Calibri"/>
              </a:rPr>
              <a:t>Burundi.</a:t>
            </a:r>
            <a:endParaRPr lang="en-GB" sz="2000" spc="5" dirty="0">
              <a:solidFill>
                <a:srgbClr val="183E87"/>
              </a:solidFill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196752"/>
            <a:ext cx="384296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Entités éligibles et financements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43289" y="1268760"/>
            <a:ext cx="8229600" cy="388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BE" sz="2000" b="1" spc="5" dirty="0" smtClean="0">
                <a:solidFill>
                  <a:schemeClr val="tx2"/>
                </a:solidFill>
                <a:cs typeface="Calibri"/>
              </a:rPr>
              <a:t>Critères </a:t>
            </a:r>
            <a:r>
              <a:rPr lang="fr-BE" sz="2000" b="1" spc="5" dirty="0">
                <a:solidFill>
                  <a:schemeClr val="tx2"/>
                </a:solidFill>
                <a:cs typeface="Calibri"/>
              </a:rPr>
              <a:t>d'éligibilité</a:t>
            </a:r>
            <a:r>
              <a:rPr lang="fr-BE" sz="2000" spc="5" dirty="0">
                <a:solidFill>
                  <a:schemeClr val="tx2"/>
                </a:solidFill>
                <a:cs typeface="Calibri"/>
              </a:rPr>
              <a:t>: </a:t>
            </a:r>
            <a:endParaRPr lang="fr-BE" sz="2000" spc="5" dirty="0" smtClean="0">
              <a:solidFill>
                <a:schemeClr val="tx2"/>
              </a:solidFill>
              <a:cs typeface="Calibri"/>
            </a:endParaRPr>
          </a:p>
          <a:p>
            <a:pPr marL="270510" indent="-270510" algn="just">
              <a:spcAft>
                <a:spcPts val="1000"/>
              </a:spcAft>
            </a:pPr>
            <a:r>
              <a:rPr lang="fr-BE" sz="1800" b="1" u="sng" spc="5" dirty="0" smtClean="0">
                <a:solidFill>
                  <a:schemeClr val="tx2"/>
                </a:solidFill>
                <a:cs typeface="Calibri"/>
              </a:rPr>
              <a:t>Le chef de file </a:t>
            </a:r>
            <a:r>
              <a:rPr lang="fr-BE" sz="1800" b="1" spc="5" dirty="0" smtClean="0">
                <a:solidFill>
                  <a:schemeClr val="tx2"/>
                </a:solidFill>
                <a:cs typeface="Calibri"/>
              </a:rPr>
              <a:t>doit:</a:t>
            </a:r>
            <a:endParaRPr lang="fr-BE" sz="1800" b="1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sz="1800" b="1" dirty="0">
                <a:solidFill>
                  <a:schemeClr val="tx2"/>
                </a:solidFill>
                <a:ea typeface="Times New Roman" panose="02020603050405020304" pitchFamily="18" charset="0"/>
              </a:rPr>
              <a:t>être une personne morale ou une personne physique et </a:t>
            </a:r>
            <a:endParaRPr lang="fr-BE" sz="1800" b="1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sz="1800" b="1" dirty="0">
                <a:solidFill>
                  <a:schemeClr val="tx2"/>
                </a:solidFill>
                <a:ea typeface="Times New Roman" panose="02020603050405020304" pitchFamily="18" charset="0"/>
              </a:rPr>
              <a:t>n’avoir aucun but lucratif et</a:t>
            </a:r>
            <a:endParaRPr lang="fr-BE" sz="1800" b="1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-914400" algn="l"/>
                <a:tab pos="-457200" algn="l"/>
              </a:tabLst>
            </a:pPr>
            <a:r>
              <a:rPr lang="fr-FR" sz="1800" b="1" dirty="0">
                <a:solidFill>
                  <a:schemeClr val="tx2"/>
                </a:solidFill>
                <a:ea typeface="Times New Roman" panose="02020603050405020304" pitchFamily="18" charset="0"/>
              </a:rPr>
              <a:t>appartenir à l’une des catégories d’organisations suivantes: organisation non gouvernementale internationale enregistrée au Burundi et</a:t>
            </a:r>
            <a:endParaRPr lang="fr-BE" sz="1800" b="1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sz="1800" b="1" dirty="0">
                <a:solidFill>
                  <a:schemeClr val="tx2"/>
                </a:solidFill>
                <a:ea typeface="Times New Roman" panose="02020603050405020304" pitchFamily="18" charset="0"/>
              </a:rPr>
              <a:t>être directement chargé de la préparation et de la gestion de l’action avec le ou les codemandeurs et l’entité ou les entités affiliées, et non agir en tant qu’intermédiaire.</a:t>
            </a:r>
            <a:endParaRPr lang="fr-BE" sz="1800" b="1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algn="just"/>
            <a:endParaRPr lang="fr-FR" spc="5" dirty="0">
              <a:solidFill>
                <a:srgbClr val="183E87"/>
              </a:solidFill>
              <a:cs typeface="Calibri"/>
            </a:endParaRPr>
          </a:p>
          <a:p>
            <a:pPr algn="just"/>
            <a:endParaRPr lang="fr-BE" spc="5" dirty="0">
              <a:solidFill>
                <a:srgbClr val="183E87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Entités éligibles et financements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43289" y="1268760"/>
            <a:ext cx="8229600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BE" sz="2000" b="1" spc="5" dirty="0" smtClean="0">
                <a:solidFill>
                  <a:srgbClr val="183E87"/>
                </a:solidFill>
                <a:cs typeface="Calibri"/>
              </a:rPr>
              <a:t>Critères </a:t>
            </a:r>
            <a:r>
              <a:rPr lang="fr-BE" sz="2000" b="1" spc="5" dirty="0">
                <a:solidFill>
                  <a:srgbClr val="183E87"/>
                </a:solidFill>
                <a:cs typeface="Calibri"/>
              </a:rPr>
              <a:t>d'éligibilité</a:t>
            </a:r>
            <a:r>
              <a:rPr lang="fr-BE" sz="2000" spc="5" dirty="0">
                <a:solidFill>
                  <a:srgbClr val="183E87"/>
                </a:solidFill>
                <a:cs typeface="Calibri"/>
              </a:rPr>
              <a:t>: </a:t>
            </a:r>
            <a:endParaRPr lang="fr-BE" sz="2000" spc="5" dirty="0" smtClean="0">
              <a:solidFill>
                <a:srgbClr val="183E87"/>
              </a:solidFill>
              <a:cs typeface="Calibri"/>
            </a:endParaRPr>
          </a:p>
          <a:p>
            <a:pPr marL="270510" indent="-270510" algn="just">
              <a:spcAft>
                <a:spcPts val="1000"/>
              </a:spcAft>
            </a:pPr>
            <a:r>
              <a:rPr lang="fr-FR" sz="2000" b="1" u="sng" dirty="0" err="1" smtClean="0">
                <a:solidFill>
                  <a:schemeClr val="tx2"/>
                </a:solidFill>
              </a:rPr>
              <a:t>Co-demandeurs</a:t>
            </a:r>
            <a:endParaRPr lang="fr-FR" sz="2000" b="1" u="sng" dirty="0">
              <a:solidFill>
                <a:schemeClr val="tx2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tx2"/>
                </a:solidFill>
              </a:rPr>
              <a:t>Un consortium composé d’un demandeur chef de file et, à minima, un codemandeur est requis.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2"/>
                </a:solidFill>
              </a:rPr>
              <a:t>Les codemandeurs doivent satisfaire aux mêmes critères d’éligibilité que ceux qui s’appliquent au demandeur chef de file lui-même</a:t>
            </a:r>
            <a:r>
              <a:rPr lang="fr-FR" sz="1800" b="1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2"/>
                </a:solidFill>
              </a:rPr>
              <a:t>Outre ceux mentionnés à la section 2.1.1, les demandeurs suivants sont également éligibles: organisations/associations de la société </a:t>
            </a:r>
            <a:r>
              <a:rPr lang="fr-FR" sz="1800" b="1" dirty="0" smtClean="0">
                <a:solidFill>
                  <a:schemeClr val="tx2"/>
                </a:solidFill>
              </a:rPr>
              <a:t>civile.</a:t>
            </a:r>
            <a:endParaRPr lang="fr-FR" sz="1800" b="1" dirty="0">
              <a:solidFill>
                <a:schemeClr val="tx2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tx2"/>
                </a:solidFill>
              </a:rPr>
              <a:t>Au moins une Organisation/ Association de la Société civile spécialisée dans le domaine du handicap doit obligatoirement être codemandeur de l’Action</a:t>
            </a:r>
            <a:r>
              <a:rPr lang="fr-FR" b="1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FR" b="1" dirty="0" smtClean="0">
              <a:solidFill>
                <a:schemeClr val="tx2"/>
              </a:solidFill>
            </a:endParaRPr>
          </a:p>
          <a:p>
            <a:pPr marL="270510" indent="-270510" algn="just">
              <a:spcAft>
                <a:spcPts val="1000"/>
              </a:spcAft>
            </a:pPr>
            <a:endParaRPr lang="fr-BE" dirty="0"/>
          </a:p>
          <a:p>
            <a:pPr marL="270510" indent="-270510" algn="just">
              <a:spcAft>
                <a:spcPts val="1000"/>
              </a:spcAft>
            </a:pPr>
            <a:endParaRPr lang="fr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fr-FR" spc="5" dirty="0">
              <a:solidFill>
                <a:srgbClr val="183E87"/>
              </a:solidFill>
              <a:cs typeface="Calibri"/>
            </a:endParaRPr>
          </a:p>
          <a:p>
            <a:pPr algn="just"/>
            <a:endParaRPr lang="fr-BE" spc="5" dirty="0">
              <a:solidFill>
                <a:srgbClr val="183E87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9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Entités</a:t>
            </a:r>
            <a:r>
              <a:rPr lang="en-GB" dirty="0"/>
              <a:t> </a:t>
            </a:r>
            <a:r>
              <a:rPr lang="en-GB" dirty="0" err="1"/>
              <a:t>éligibles</a:t>
            </a:r>
            <a:r>
              <a:rPr lang="en-GB" dirty="0"/>
              <a:t> et </a:t>
            </a:r>
            <a:r>
              <a:rPr lang="en-GB" dirty="0" err="1"/>
              <a:t>financements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fr-FR" sz="2000" b="1" spc="5" dirty="0">
                <a:solidFill>
                  <a:srgbClr val="183E87"/>
                </a:solidFill>
                <a:cs typeface="Calibri"/>
              </a:rPr>
              <a:t>Montant</a:t>
            </a:r>
          </a:p>
          <a:p>
            <a:pPr algn="just"/>
            <a:r>
              <a:rPr lang="fr-FR" sz="2000" spc="5" dirty="0" smtClean="0">
                <a:solidFill>
                  <a:srgbClr val="183E87"/>
                </a:solidFill>
                <a:cs typeface="Calibri"/>
              </a:rPr>
              <a:t>Maximum/Minimum </a:t>
            </a:r>
            <a:r>
              <a:rPr lang="fr-FR" sz="2000" spc="5" dirty="0">
                <a:solidFill>
                  <a:srgbClr val="183E87"/>
                </a:solidFill>
                <a:cs typeface="Calibri"/>
              </a:rPr>
              <a:t>: </a:t>
            </a:r>
            <a:r>
              <a:rPr lang="fr-FR" sz="2000" spc="5" dirty="0" smtClean="0">
                <a:solidFill>
                  <a:srgbClr val="183E87"/>
                </a:solidFill>
                <a:cs typeface="Calibri"/>
              </a:rPr>
              <a:t>1 </a:t>
            </a:r>
            <a:r>
              <a:rPr lang="fr-FR" sz="2000" spc="5" dirty="0">
                <a:solidFill>
                  <a:srgbClr val="183E87"/>
                </a:solidFill>
                <a:cs typeface="Calibri"/>
              </a:rPr>
              <a:t>4</a:t>
            </a:r>
            <a:r>
              <a:rPr lang="fr-FR" sz="2000" spc="5" dirty="0" smtClean="0">
                <a:solidFill>
                  <a:srgbClr val="183E87"/>
                </a:solidFill>
                <a:cs typeface="Calibri"/>
              </a:rPr>
              <a:t>00 </a:t>
            </a:r>
            <a:r>
              <a:rPr lang="fr-FR" sz="2000" spc="5" dirty="0">
                <a:solidFill>
                  <a:srgbClr val="183E87"/>
                </a:solidFill>
                <a:cs typeface="Calibri"/>
              </a:rPr>
              <a:t>000 EUR  </a:t>
            </a:r>
          </a:p>
          <a:p>
            <a:pPr algn="just"/>
            <a:r>
              <a:rPr lang="fr-FR" sz="2000" b="1" spc="5" dirty="0">
                <a:solidFill>
                  <a:srgbClr val="183E87"/>
                </a:solidFill>
                <a:cs typeface="Calibri"/>
              </a:rPr>
              <a:t>Financement</a:t>
            </a:r>
          </a:p>
          <a:p>
            <a:pPr algn="just"/>
            <a:r>
              <a:rPr lang="fr-FR" sz="2000" spc="5" dirty="0">
                <a:solidFill>
                  <a:srgbClr val="183E87"/>
                </a:solidFill>
                <a:cs typeface="Calibri"/>
              </a:rPr>
              <a:t>Minimum  : 50% du total des coûts éligibles de l'action</a:t>
            </a:r>
          </a:p>
          <a:p>
            <a:pPr algn="just"/>
            <a:r>
              <a:rPr lang="fr-FR" sz="2000" spc="5" dirty="0">
                <a:solidFill>
                  <a:srgbClr val="183E87"/>
                </a:solidFill>
                <a:cs typeface="Calibri"/>
              </a:rPr>
              <a:t>Maximum : 95% du total des coûts éligibles de l'action</a:t>
            </a:r>
          </a:p>
          <a:p>
            <a:pPr algn="just"/>
            <a:r>
              <a:rPr lang="fr-FR" sz="2000" b="1" spc="5" dirty="0">
                <a:solidFill>
                  <a:srgbClr val="183E87"/>
                </a:solidFill>
                <a:cs typeface="Calibri"/>
              </a:rPr>
              <a:t>Durée</a:t>
            </a:r>
          </a:p>
          <a:p>
            <a:pPr algn="just"/>
            <a:r>
              <a:rPr lang="fr-FR" sz="2000" spc="5" dirty="0">
                <a:solidFill>
                  <a:srgbClr val="183E87"/>
                </a:solidFill>
                <a:cs typeface="Calibri"/>
              </a:rPr>
              <a:t>Minimum  : 24 mois</a:t>
            </a:r>
          </a:p>
          <a:p>
            <a:pPr algn="just"/>
            <a:r>
              <a:rPr lang="fr-FR" sz="2000" spc="5" dirty="0">
                <a:solidFill>
                  <a:srgbClr val="183E87"/>
                </a:solidFill>
                <a:cs typeface="Calibri"/>
              </a:rPr>
              <a:t>Maximum : 36 mois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17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Procédure de l’AMI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9495" y="1340768"/>
            <a:ext cx="8229600" cy="3888000"/>
          </a:xfrm>
        </p:spPr>
        <p:txBody>
          <a:bodyPr/>
          <a:lstStyle/>
          <a:p>
            <a:pPr algn="just"/>
            <a:r>
              <a:rPr lang="fr-FR" sz="1800" spc="5" dirty="0">
                <a:solidFill>
                  <a:srgbClr val="183E87"/>
                </a:solidFill>
                <a:cs typeface="Calibri"/>
              </a:rPr>
              <a:t>Ouverture, vérification administrative, </a:t>
            </a:r>
            <a:r>
              <a:rPr lang="fr-FR" sz="1800" spc="5" dirty="0" smtClean="0">
                <a:solidFill>
                  <a:srgbClr val="183E87"/>
                </a:solidFill>
                <a:cs typeface="Calibri"/>
              </a:rPr>
              <a:t>évaluation </a:t>
            </a:r>
            <a:r>
              <a:rPr lang="fr-FR" sz="1800" spc="5" dirty="0">
                <a:solidFill>
                  <a:srgbClr val="183E87"/>
                </a:solidFill>
                <a:cs typeface="Calibri"/>
              </a:rPr>
              <a:t>des demandes </a:t>
            </a:r>
            <a:r>
              <a:rPr lang="fr-FR" sz="1800" spc="5" dirty="0" smtClean="0">
                <a:solidFill>
                  <a:srgbClr val="183E87"/>
                </a:solidFill>
                <a:cs typeface="Calibri"/>
              </a:rPr>
              <a:t>complètes et vérification </a:t>
            </a:r>
            <a:r>
              <a:rPr lang="fr-FR" sz="1800" spc="5" dirty="0">
                <a:solidFill>
                  <a:srgbClr val="183E87"/>
                </a:solidFill>
                <a:cs typeface="Calibri"/>
              </a:rPr>
              <a:t>de l'éligibilité .</a:t>
            </a:r>
          </a:p>
          <a:p>
            <a:pPr algn="just"/>
            <a:endParaRPr lang="fr-FR" sz="1800" spc="5" dirty="0">
              <a:solidFill>
                <a:srgbClr val="183E87"/>
              </a:solidFill>
              <a:cs typeface="Calibri"/>
            </a:endParaRPr>
          </a:p>
          <a:p>
            <a:pPr algn="just"/>
            <a:r>
              <a:rPr lang="fr-FR" sz="1800" spc="5" dirty="0" smtClean="0">
                <a:solidFill>
                  <a:srgbClr val="183E87"/>
                </a:solidFill>
                <a:cs typeface="Calibri"/>
              </a:rPr>
              <a:t>Critères </a:t>
            </a:r>
            <a:r>
              <a:rPr lang="fr-FR" sz="1800" spc="5" dirty="0">
                <a:solidFill>
                  <a:srgbClr val="183E87"/>
                </a:solidFill>
                <a:cs typeface="Calibri"/>
              </a:rPr>
              <a:t>de sélection: capacité opérationnelle et financière des demandeurs et des entité(s) affiliée(s)</a:t>
            </a:r>
          </a:p>
          <a:p>
            <a:pPr algn="just"/>
            <a:endParaRPr lang="fr-FR" sz="1800" spc="5" dirty="0" smtClean="0">
              <a:solidFill>
                <a:srgbClr val="183E87"/>
              </a:solidFill>
              <a:cs typeface="Calibri"/>
            </a:endParaRPr>
          </a:p>
          <a:p>
            <a:pPr algn="just"/>
            <a:r>
              <a:rPr lang="fr-FR" sz="1800" spc="5" dirty="0" smtClean="0">
                <a:solidFill>
                  <a:srgbClr val="183E87"/>
                </a:solidFill>
                <a:cs typeface="Calibri"/>
              </a:rPr>
              <a:t>Critères </a:t>
            </a:r>
            <a:r>
              <a:rPr lang="fr-FR" sz="1800" spc="5" dirty="0">
                <a:solidFill>
                  <a:srgbClr val="183E87"/>
                </a:solidFill>
                <a:cs typeface="Calibri"/>
              </a:rPr>
              <a:t>d'attribution: évaluation au regard des objectifs, des priorités, etc. </a:t>
            </a:r>
          </a:p>
          <a:p>
            <a:pPr algn="just"/>
            <a:endParaRPr lang="fr-FR" sz="1800" spc="5" dirty="0" smtClean="0">
              <a:solidFill>
                <a:srgbClr val="183E87"/>
              </a:solidFill>
              <a:cs typeface="Calibri"/>
            </a:endParaRPr>
          </a:p>
          <a:p>
            <a:pPr algn="just"/>
            <a:r>
              <a:rPr lang="fr-FR" sz="1800" spc="5" dirty="0" smtClean="0">
                <a:solidFill>
                  <a:srgbClr val="183E87"/>
                </a:solidFill>
                <a:cs typeface="Calibri"/>
              </a:rPr>
              <a:t>Présélection </a:t>
            </a:r>
            <a:r>
              <a:rPr lang="fr-FR" sz="1800" spc="5" dirty="0">
                <a:solidFill>
                  <a:srgbClr val="183E87"/>
                </a:solidFill>
                <a:cs typeface="Calibri"/>
              </a:rPr>
              <a:t>de la meilleure demande complète</a:t>
            </a:r>
          </a:p>
          <a:p>
            <a:pPr algn="just"/>
            <a:endParaRPr lang="fr-FR" sz="1800" spc="5" dirty="0" smtClean="0">
              <a:solidFill>
                <a:srgbClr val="183E87"/>
              </a:solidFill>
              <a:cs typeface="Calibri"/>
            </a:endParaRPr>
          </a:p>
          <a:p>
            <a:pPr algn="just"/>
            <a:r>
              <a:rPr lang="fr-FR" sz="1800" spc="5" dirty="0" smtClean="0">
                <a:solidFill>
                  <a:srgbClr val="183E87"/>
                </a:solidFill>
                <a:cs typeface="Calibri"/>
              </a:rPr>
              <a:t>Négociation</a:t>
            </a:r>
            <a:r>
              <a:rPr lang="fr-FR" sz="1800" spc="5" dirty="0">
                <a:solidFill>
                  <a:srgbClr val="183E87"/>
                </a:solidFill>
                <a:cs typeface="Calibri"/>
              </a:rPr>
              <a:t>, pour des éventuelles modifications budgétaires et d'activités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2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AS Pwerpoint Templat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EEAS Pwerpoint Template 3</Template>
  <TotalTime>2839</TotalTime>
  <Words>789</Words>
  <Application>Microsoft Office PowerPoint</Application>
  <PresentationFormat>On-screen Show (4:3)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Verdana</vt:lpstr>
      <vt:lpstr>EEAS Pwerpoint Template 3</vt:lpstr>
      <vt:lpstr>DELEGATION DE L’UNION EUROPEENNE  AU BURUNDI</vt:lpstr>
      <vt:lpstr> Renforcement des capacités des organisations de la société civile pour un Burundi plus inclusif</vt:lpstr>
      <vt:lpstr>Objectifs de l’AMI</vt:lpstr>
      <vt:lpstr>Priorités </vt:lpstr>
      <vt:lpstr>Zones d’intervention</vt:lpstr>
      <vt:lpstr>Entités éligibles et financements </vt:lpstr>
      <vt:lpstr>Entités éligibles et financements </vt:lpstr>
      <vt:lpstr>Entités éligibles et financements </vt:lpstr>
      <vt:lpstr>Procédure de l’AMI </vt:lpstr>
      <vt:lpstr>Calendrier de l’AMI </vt:lpstr>
      <vt:lpstr>Questions</vt:lpstr>
      <vt:lpstr>Des questions, commentaires ou observations ?   </vt:lpstr>
      <vt:lpstr>Merci de votre attention ! 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external action service</dc:title>
  <dc:creator>BARRINGTON-LEACH Leanda Ellen (EEAS)</dc:creator>
  <cp:lastModifiedBy>DREGE Laure (EEAS-BUJUMBURA)</cp:lastModifiedBy>
  <cp:revision>269</cp:revision>
  <cp:lastPrinted>2022-07-13T10:43:08Z</cp:lastPrinted>
  <dcterms:created xsi:type="dcterms:W3CDTF">2018-01-05T09:15:12Z</dcterms:created>
  <dcterms:modified xsi:type="dcterms:W3CDTF">2024-07-08T16:37:27Z</dcterms:modified>
</cp:coreProperties>
</file>